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1" r:id="rId1"/>
  </p:sldMasterIdLst>
  <p:notesMasterIdLst>
    <p:notesMasterId r:id="rId23"/>
  </p:notesMasterIdLst>
  <p:handoutMasterIdLst>
    <p:handoutMasterId r:id="rId24"/>
  </p:handoutMasterIdLst>
  <p:sldIdLst>
    <p:sldId id="256" r:id="rId2"/>
    <p:sldId id="261" r:id="rId3"/>
    <p:sldId id="262" r:id="rId4"/>
    <p:sldId id="267" r:id="rId5"/>
    <p:sldId id="260" r:id="rId6"/>
    <p:sldId id="263" r:id="rId7"/>
    <p:sldId id="277" r:id="rId8"/>
    <p:sldId id="257" r:id="rId9"/>
    <p:sldId id="258" r:id="rId10"/>
    <p:sldId id="259" r:id="rId11"/>
    <p:sldId id="264" r:id="rId12"/>
    <p:sldId id="265" r:id="rId13"/>
    <p:sldId id="266" r:id="rId14"/>
    <p:sldId id="268" r:id="rId15"/>
    <p:sldId id="271" r:id="rId16"/>
    <p:sldId id="270" r:id="rId17"/>
    <p:sldId id="276" r:id="rId18"/>
    <p:sldId id="272" r:id="rId19"/>
    <p:sldId id="273" r:id="rId20"/>
    <p:sldId id="274" r:id="rId21"/>
    <p:sldId id="275" r:id="rId22"/>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08" autoAdjust="0"/>
    <p:restoredTop sz="94643" autoAdjust="0"/>
  </p:normalViewPr>
  <p:slideViewPr>
    <p:cSldViewPr>
      <p:cViewPr varScale="1">
        <p:scale>
          <a:sx n="102" d="100"/>
          <a:sy n="10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9C87B89-C081-4433-9589-F989BAEFB5D3}" type="datetimeFigureOut">
              <a:rPr lang="el-GR" smtClean="0"/>
              <a:pPr/>
              <a:t>20/11/2019</a:t>
            </a:fld>
            <a:endParaRPr lang="el-GR" dirty="0"/>
          </a:p>
        </p:txBody>
      </p:sp>
      <p:sp>
        <p:nvSpPr>
          <p:cNvPr id="4" name="3 - Θέση υποσέλιδου"/>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dirty="0"/>
          </a:p>
        </p:txBody>
      </p:sp>
      <p:sp>
        <p:nvSpPr>
          <p:cNvPr id="5" name="4 - Θέση αριθμού διαφάνειας"/>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06ABC75-1406-43BD-A779-40E7E967418D}" type="slidenum">
              <a:rPr lang="el-GR" smtClean="0"/>
              <a:pPr/>
              <a:t>‹#›</a:t>
            </a:fld>
            <a:endParaRPr lang="el-G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3EB494F-2C5D-412F-B173-6CF84D6778F0}" type="datetimeFigureOut">
              <a:rPr lang="el-GR" smtClean="0"/>
              <a:pPr/>
              <a:t>20/11/2019</a:t>
            </a:fld>
            <a:endParaRPr lang="el-GR" dirty="0"/>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04E86DA-C1F6-47BB-8896-715B910B3FB5}"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7F5B4BFF-920A-4FCE-AB8B-52FE81C350C9}" type="datetime1">
              <a:rPr lang="el-GR" smtClean="0"/>
              <a:pPr/>
              <a:t>20/11/2019</a:t>
            </a:fld>
            <a:endParaRPr lang="el-GR" dirty="0"/>
          </a:p>
        </p:txBody>
      </p:sp>
      <p:sp>
        <p:nvSpPr>
          <p:cNvPr id="20" name="19 - Θέση υποσέλιδου"/>
          <p:cNvSpPr>
            <a:spLocks noGrp="1"/>
          </p:cNvSpPr>
          <p:nvPr>
            <p:ph type="ftr" sz="quarter" idx="11"/>
          </p:nvPr>
        </p:nvSpPr>
        <p:spPr/>
        <p:txBody>
          <a:bodyPr/>
          <a:lstStyle>
            <a:extLst/>
          </a:lstStyle>
          <a:p>
            <a:endParaRPr lang="el-GR" dirty="0"/>
          </a:p>
        </p:txBody>
      </p:sp>
      <p:sp>
        <p:nvSpPr>
          <p:cNvPr id="10" name="9 - Θέση αριθμού διαφάνειας"/>
          <p:cNvSpPr>
            <a:spLocks noGrp="1"/>
          </p:cNvSpPr>
          <p:nvPr>
            <p:ph type="sldNum" sz="quarter" idx="12"/>
          </p:nvPr>
        </p:nvSpPr>
        <p:spPr/>
        <p:txBody>
          <a:bodyPr/>
          <a:lstStyle>
            <a:extLst/>
          </a:lstStyle>
          <a:p>
            <a:fld id="{29DEC323-C40B-40B1-995A-81A2F38CFCF2}" type="slidenum">
              <a:rPr lang="el-GR" smtClean="0"/>
              <a:pPr/>
              <a:t>‹#›</a:t>
            </a:fld>
            <a:endParaRPr lang="el-GR" dirty="0"/>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108AC07-C750-49A5-B590-8E9B155435B7}" type="datetime1">
              <a:rPr lang="el-GR" smtClean="0"/>
              <a:pPr/>
              <a:t>20/11/2019</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29DEC323-C40B-40B1-995A-81A2F38CFCF2}" type="slidenum">
              <a:rPr lang="el-GR" smtClean="0"/>
              <a:pPr/>
              <a:t>‹#›</a:t>
            </a:fld>
            <a:endParaRPr lang="el-GR" dirty="0"/>
          </a:p>
        </p:txBody>
      </p:sp>
    </p:spTree>
  </p:cSld>
  <p:clrMapOvr>
    <a:masterClrMapping/>
  </p:clrMapOvr>
  <p:transition>
    <p:wipe dir="d"/>
  </p:transition>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108AC07-C750-49A5-B590-8E9B155435B7}" type="datetime1">
              <a:rPr lang="el-GR" smtClean="0"/>
              <a:pPr/>
              <a:t>20/11/2019</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29DEC323-C40B-40B1-995A-81A2F38CFCF2}" type="slidenum">
              <a:rPr lang="el-GR" smtClean="0"/>
              <a:pPr/>
              <a:t>‹#›</a:t>
            </a:fld>
            <a:endParaRPr lang="el-GR" dirty="0"/>
          </a:p>
        </p:txBody>
      </p:sp>
    </p:spTree>
  </p:cSld>
  <p:clrMapOvr>
    <a:masterClrMapping/>
  </p:clrMapOvr>
  <p:transition>
    <p:wipe dir="d"/>
  </p:transition>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108AC07-C750-49A5-B590-8E9B155435B7}" type="datetime1">
              <a:rPr lang="el-GR" smtClean="0"/>
              <a:pPr/>
              <a:t>20/11/2019</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29DEC323-C40B-40B1-995A-81A2F38CFCF2}" type="slidenum">
              <a:rPr lang="el-GR" smtClean="0"/>
              <a:pPr/>
              <a:t>‹#›</a:t>
            </a:fld>
            <a:endParaRPr lang="el-GR" dirty="0"/>
          </a:p>
        </p:txBody>
      </p:sp>
    </p:spTree>
  </p:cSld>
  <p:clrMapOvr>
    <a:masterClrMapping/>
  </p:clrMapOvr>
  <p:transition>
    <p:wipe dir="d"/>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E3C605EE-E72C-476F-B7BD-F0B216916C0E}" type="datetime1">
              <a:rPr lang="el-GR" smtClean="0"/>
              <a:pPr/>
              <a:t>20/11/2019</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29DEC323-C40B-40B1-995A-81A2F38CFCF2}" type="slidenum">
              <a:rPr lang="el-GR" smtClean="0"/>
              <a:pPr/>
              <a:t>‹#›</a:t>
            </a:fld>
            <a:endParaRPr lang="el-GR" dirty="0"/>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9FC0551C-DCCC-4FE0-A95A-14229C81803C}" type="datetime1">
              <a:rPr lang="el-GR" smtClean="0"/>
              <a:pPr/>
              <a:t>20/11/2019</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29DEC323-C40B-40B1-995A-81A2F38CFCF2}" type="slidenum">
              <a:rPr lang="el-GR" smtClean="0"/>
              <a:pPr/>
              <a:t>‹#›</a:t>
            </a:fld>
            <a:endParaRPr lang="el-GR" dirty="0"/>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6B68DAA5-2C7C-4F3F-8D45-978DA4B27689}" type="datetime1">
              <a:rPr lang="el-GR" smtClean="0"/>
              <a:pPr/>
              <a:t>20/11/2019</a:t>
            </a:fld>
            <a:endParaRPr lang="el-GR" dirty="0"/>
          </a:p>
        </p:txBody>
      </p:sp>
      <p:sp>
        <p:nvSpPr>
          <p:cNvPr id="8" name="7 - Θέση υποσέλιδου"/>
          <p:cNvSpPr>
            <a:spLocks noGrp="1"/>
          </p:cNvSpPr>
          <p:nvPr>
            <p:ph type="ftr" sz="quarter" idx="11"/>
          </p:nvPr>
        </p:nvSpPr>
        <p:spPr/>
        <p:txBody>
          <a:bodyPr/>
          <a:lstStyle>
            <a:extLst/>
          </a:lstStyle>
          <a:p>
            <a:endParaRPr lang="el-GR" dirty="0"/>
          </a:p>
        </p:txBody>
      </p:sp>
      <p:sp>
        <p:nvSpPr>
          <p:cNvPr id="9" name="8 - Θέση αριθμού διαφάνειας"/>
          <p:cNvSpPr>
            <a:spLocks noGrp="1"/>
          </p:cNvSpPr>
          <p:nvPr>
            <p:ph type="sldNum" sz="quarter" idx="12"/>
          </p:nvPr>
        </p:nvSpPr>
        <p:spPr/>
        <p:txBody>
          <a:bodyPr/>
          <a:lstStyle>
            <a:extLst/>
          </a:lstStyle>
          <a:p>
            <a:fld id="{29DEC323-C40B-40B1-995A-81A2F38CFCF2}" type="slidenum">
              <a:rPr lang="el-GR" smtClean="0"/>
              <a:pPr/>
              <a:t>‹#›</a:t>
            </a:fld>
            <a:endParaRPr lang="el-GR"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314694A7-3E0D-4215-B45E-02900D4D4FA9}" type="datetime1">
              <a:rPr lang="el-GR" smtClean="0"/>
              <a:pPr/>
              <a:t>20/11/2019</a:t>
            </a:fld>
            <a:endParaRPr lang="el-GR" dirty="0"/>
          </a:p>
        </p:txBody>
      </p:sp>
      <p:sp>
        <p:nvSpPr>
          <p:cNvPr id="4" name="3 - Θέση υποσέλιδου"/>
          <p:cNvSpPr>
            <a:spLocks noGrp="1"/>
          </p:cNvSpPr>
          <p:nvPr>
            <p:ph type="ftr" sz="quarter" idx="11"/>
          </p:nvPr>
        </p:nvSpPr>
        <p:spPr/>
        <p:txBody>
          <a:bodyPr/>
          <a:lstStyle>
            <a:extLst/>
          </a:lstStyle>
          <a:p>
            <a:endParaRPr lang="el-GR" dirty="0"/>
          </a:p>
        </p:txBody>
      </p:sp>
      <p:sp>
        <p:nvSpPr>
          <p:cNvPr id="5" name="4 - Θέση αριθμού διαφάνειας"/>
          <p:cNvSpPr>
            <a:spLocks noGrp="1"/>
          </p:cNvSpPr>
          <p:nvPr>
            <p:ph type="sldNum" sz="quarter" idx="12"/>
          </p:nvPr>
        </p:nvSpPr>
        <p:spPr/>
        <p:txBody>
          <a:bodyPr/>
          <a:lstStyle>
            <a:extLst/>
          </a:lstStyle>
          <a:p>
            <a:fld id="{29DEC323-C40B-40B1-995A-81A2F38CFCF2}" type="slidenum">
              <a:rPr lang="el-GR" smtClean="0"/>
              <a:pPr/>
              <a:t>‹#›</a:t>
            </a:fld>
            <a:endParaRPr lang="el-GR" dirty="0"/>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 Θέση ημερομηνίας"/>
          <p:cNvSpPr>
            <a:spLocks noGrp="1"/>
          </p:cNvSpPr>
          <p:nvPr>
            <p:ph type="dt" sz="half" idx="10"/>
          </p:nvPr>
        </p:nvSpPr>
        <p:spPr/>
        <p:txBody>
          <a:bodyPr/>
          <a:lstStyle>
            <a:extLst/>
          </a:lstStyle>
          <a:p>
            <a:fld id="{C108AC07-C750-49A5-B590-8E9B155435B7}" type="datetime1">
              <a:rPr lang="el-GR" smtClean="0"/>
              <a:pPr/>
              <a:t>20/11/2019</a:t>
            </a:fld>
            <a:endParaRPr lang="el-GR" dirty="0"/>
          </a:p>
        </p:txBody>
      </p:sp>
      <p:sp>
        <p:nvSpPr>
          <p:cNvPr id="3" name="2 - Θέση υποσέλιδου"/>
          <p:cNvSpPr>
            <a:spLocks noGrp="1"/>
          </p:cNvSpPr>
          <p:nvPr>
            <p:ph type="ftr" sz="quarter" idx="11"/>
          </p:nvPr>
        </p:nvSpPr>
        <p:spPr/>
        <p:txBody>
          <a:bodyPr/>
          <a:lstStyle>
            <a:extLst/>
          </a:lstStyle>
          <a:p>
            <a:endParaRPr lang="el-GR" dirty="0"/>
          </a:p>
        </p:txBody>
      </p:sp>
      <p:sp>
        <p:nvSpPr>
          <p:cNvPr id="4" name="3 - Θέση αριθμού διαφάνειας"/>
          <p:cNvSpPr>
            <a:spLocks noGrp="1"/>
          </p:cNvSpPr>
          <p:nvPr>
            <p:ph type="sldNum" sz="quarter" idx="12"/>
          </p:nvPr>
        </p:nvSpPr>
        <p:spPr/>
        <p:txBody>
          <a:bodyPr/>
          <a:lstStyle>
            <a:extLst/>
          </a:lstStyle>
          <a:p>
            <a:fld id="{29DEC323-C40B-40B1-995A-81A2F38CFCF2}" type="slidenum">
              <a:rPr lang="el-GR" smtClean="0"/>
              <a:pPr/>
              <a:t>‹#›</a:t>
            </a:fld>
            <a:endParaRPr lang="el-GR" dirty="0"/>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wipe dir="d"/>
  </p:transition>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5C8F977E-1D26-48F2-801B-AF5620821F7E}" type="datetime1">
              <a:rPr lang="el-GR" smtClean="0"/>
              <a:pPr/>
              <a:t>20/11/2019</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29DEC323-C40B-40B1-995A-81A2F38CFCF2}" type="slidenum">
              <a:rPr lang="el-GR" smtClean="0"/>
              <a:pPr/>
              <a:t>‹#›</a:t>
            </a:fld>
            <a:endParaRPr lang="el-GR" dirty="0"/>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3AEF226F-C472-4905-BE3A-283D2A93313E}" type="datetime1">
              <a:rPr lang="el-GR" smtClean="0"/>
              <a:pPr/>
              <a:t>20/11/2019</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29DEC323-C40B-40B1-995A-81A2F38CFCF2}" type="slidenum">
              <a:rPr lang="el-GR" smtClean="0"/>
              <a:pPr/>
              <a:t>‹#›</a:t>
            </a:fld>
            <a:endParaRPr lang="el-GR" dirty="0"/>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dirty="0"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108AC07-C750-49A5-B590-8E9B155435B7}" type="datetime1">
              <a:rPr lang="el-GR" smtClean="0"/>
              <a:pPr/>
              <a:t>20/11/2019</a:t>
            </a:fld>
            <a:endParaRPr lang="el-GR" dirty="0"/>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dirty="0"/>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9DEC323-C40B-40B1-995A-81A2F38CFCF2}" type="slidenum">
              <a:rPr lang="el-GR" smtClean="0"/>
              <a:pPr/>
              <a:t>‹#›</a:t>
            </a:fld>
            <a:endParaRPr lang="el-GR" dirty="0"/>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ransition>
    <p:wipe dir="d"/>
  </p:transition>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00430" y="214290"/>
            <a:ext cx="5414970" cy="2928958"/>
          </a:xfrm>
        </p:spPr>
        <p:txBody>
          <a:bodyPr>
            <a:noAutofit/>
          </a:bodyPr>
          <a:lstStyle/>
          <a:p>
            <a:pPr algn="ctr"/>
            <a:r>
              <a:rPr lang="el-GR" sz="3200" b="1" dirty="0" smtClean="0">
                <a:solidFill>
                  <a:schemeClr val="accent1">
                    <a:lumMod val="60000"/>
                    <a:lumOff val="40000"/>
                  </a:schemeClr>
                </a:solidFill>
                <a:latin typeface="Times New Roman" pitchFamily="18" charset="0"/>
                <a:cs typeface="Times New Roman" pitchFamily="18" charset="0"/>
              </a:rPr>
              <a:t>Η διδακτική αξιοποίηση των λογισμικών </a:t>
            </a:r>
            <a:r>
              <a:rPr lang="en-US" sz="3200" b="1" dirty="0" smtClean="0">
                <a:solidFill>
                  <a:schemeClr val="accent1">
                    <a:lumMod val="60000"/>
                    <a:lumOff val="40000"/>
                  </a:schemeClr>
                </a:solidFill>
                <a:latin typeface="Times New Roman" pitchFamily="18" charset="0"/>
                <a:cs typeface="Times New Roman" pitchFamily="18" charset="0"/>
              </a:rPr>
              <a:t/>
            </a:r>
            <a:br>
              <a:rPr lang="en-US" sz="3200" b="1" dirty="0" smtClean="0">
                <a:solidFill>
                  <a:schemeClr val="accent1">
                    <a:lumMod val="60000"/>
                    <a:lumOff val="40000"/>
                  </a:schemeClr>
                </a:solidFill>
                <a:latin typeface="Times New Roman" pitchFamily="18" charset="0"/>
                <a:cs typeface="Times New Roman" pitchFamily="18" charset="0"/>
              </a:rPr>
            </a:br>
            <a:r>
              <a:rPr lang="el-GR" sz="3200" b="1" dirty="0" smtClean="0">
                <a:solidFill>
                  <a:schemeClr val="accent1">
                    <a:lumMod val="60000"/>
                    <a:lumOff val="40000"/>
                  </a:schemeClr>
                </a:solidFill>
                <a:latin typeface="Times New Roman" pitchFamily="18" charset="0"/>
                <a:cs typeface="Times New Roman" pitchFamily="18" charset="0"/>
              </a:rPr>
              <a:t>στην Φυσική Αγωγή</a:t>
            </a:r>
            <a:r>
              <a:rPr lang="el-GR" sz="3200" dirty="0" smtClean="0">
                <a:solidFill>
                  <a:schemeClr val="tx2"/>
                </a:solidFill>
                <a:latin typeface="Times New Roman" pitchFamily="18" charset="0"/>
                <a:cs typeface="Times New Roman" pitchFamily="18" charset="0"/>
              </a:rPr>
              <a:t/>
            </a:r>
            <a:br>
              <a:rPr lang="el-GR" sz="3200" dirty="0" smtClean="0">
                <a:solidFill>
                  <a:schemeClr val="tx2"/>
                </a:solidFill>
                <a:latin typeface="Times New Roman" pitchFamily="18" charset="0"/>
                <a:cs typeface="Times New Roman" pitchFamily="18" charset="0"/>
              </a:rPr>
            </a:br>
            <a:endParaRPr lang="el-GR" sz="3200" dirty="0">
              <a:solidFill>
                <a:schemeClr val="tx2"/>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4857752" y="4929198"/>
            <a:ext cx="4286248" cy="719126"/>
          </a:xfrm>
        </p:spPr>
        <p:txBody>
          <a:bodyPr>
            <a:noAutofit/>
          </a:bodyPr>
          <a:lstStyle/>
          <a:p>
            <a:pPr algn="ctr"/>
            <a:r>
              <a:rPr lang="el-GR" sz="1800" b="1" i="1" dirty="0" smtClean="0">
                <a:solidFill>
                  <a:schemeClr val="tx1"/>
                </a:solidFill>
                <a:latin typeface="Times New Roman" pitchFamily="18" charset="0"/>
                <a:cs typeface="Times New Roman" pitchFamily="18" charset="0"/>
              </a:rPr>
              <a:t>του Μαντζουράτου Γεώργιου</a:t>
            </a:r>
            <a:endParaRPr lang="el-GR" sz="1800" dirty="0" smtClean="0">
              <a:solidFill>
                <a:schemeClr val="tx1"/>
              </a:solidFill>
              <a:latin typeface="Times New Roman" pitchFamily="18" charset="0"/>
              <a:cs typeface="Times New Roman" pitchFamily="18" charset="0"/>
            </a:endParaRPr>
          </a:p>
          <a:p>
            <a:pPr algn="ctr"/>
            <a:r>
              <a:rPr lang="el-GR" sz="1800" b="1" i="1" dirty="0" smtClean="0">
                <a:solidFill>
                  <a:schemeClr val="tx1"/>
                </a:solidFill>
                <a:latin typeface="Times New Roman" pitchFamily="18" charset="0"/>
                <a:cs typeface="Times New Roman" pitchFamily="18" charset="0"/>
              </a:rPr>
              <a:t>Καθηγητή Φυσικής Αγωγής, </a:t>
            </a:r>
            <a:r>
              <a:rPr lang="en-US" sz="1800" b="1" i="1" dirty="0" smtClean="0">
                <a:solidFill>
                  <a:schemeClr val="tx1"/>
                </a:solidFill>
                <a:latin typeface="Times New Roman" pitchFamily="18" charset="0"/>
                <a:cs typeface="Times New Roman" pitchFamily="18" charset="0"/>
              </a:rPr>
              <a:t>MSc</a:t>
            </a:r>
            <a:endParaRPr lang="el-GR" sz="1800" dirty="0" smtClean="0">
              <a:solidFill>
                <a:schemeClr val="tx1"/>
              </a:solidFill>
              <a:latin typeface="Times New Roman" pitchFamily="18" charset="0"/>
              <a:cs typeface="Times New Roman" pitchFamily="18" charset="0"/>
            </a:endParaRPr>
          </a:p>
          <a:p>
            <a:pPr algn="ctr"/>
            <a:endParaRPr lang="el-GR" sz="1800" dirty="0">
              <a:solidFill>
                <a:schemeClr val="tx1"/>
              </a:solidFill>
              <a:latin typeface="Times New Roman" pitchFamily="18" charset="0"/>
              <a:cs typeface="Times New Roman" pitchFamily="18" charset="0"/>
            </a:endParaRPr>
          </a:p>
        </p:txBody>
      </p:sp>
      <p:sp>
        <p:nvSpPr>
          <p:cNvPr id="4" name="3 - Θέση ημερομηνίας"/>
          <p:cNvSpPr>
            <a:spLocks noGrp="1"/>
          </p:cNvSpPr>
          <p:nvPr>
            <p:ph type="dt" sz="half" idx="10"/>
          </p:nvPr>
        </p:nvSpPr>
        <p:spPr/>
        <p:txBody>
          <a:bodyPr/>
          <a:lstStyle/>
          <a:p>
            <a:fld id="{D172FB8F-3269-4A51-BD99-10D0D74A0F7F}" type="datetime1">
              <a:rPr lang="el-GR" smtClean="0"/>
              <a:pPr/>
              <a:t>20/11/2019</a:t>
            </a:fld>
            <a:endParaRPr lang="el-GR" dirty="0"/>
          </a:p>
        </p:txBody>
      </p:sp>
      <p:sp>
        <p:nvSpPr>
          <p:cNvPr id="5" name="4 - Θέση αριθμού διαφάνειας"/>
          <p:cNvSpPr>
            <a:spLocks noGrp="1"/>
          </p:cNvSpPr>
          <p:nvPr>
            <p:ph type="sldNum" sz="quarter" idx="12"/>
          </p:nvPr>
        </p:nvSpPr>
        <p:spPr/>
        <p:txBody>
          <a:bodyPr/>
          <a:lstStyle/>
          <a:p>
            <a:fld id="{29DEC323-C40B-40B1-995A-81A2F38CFCF2}" type="slidenum">
              <a:rPr lang="el-GR" smtClean="0"/>
              <a:pPr/>
              <a:t>1</a:t>
            </a:fld>
            <a:endParaRPr lang="el-GR"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571480"/>
            <a:ext cx="8286776" cy="863600"/>
          </a:xfrm>
        </p:spPr>
        <p:txBody>
          <a:bodyPr>
            <a:normAutofit fontScale="90000"/>
          </a:bodyPr>
          <a:lstStyle/>
          <a:p>
            <a:pPr algn="ctr"/>
            <a:r>
              <a:rPr lang="el-GR" sz="3100" b="1" dirty="0">
                <a:solidFill>
                  <a:schemeClr val="accent1">
                    <a:lumMod val="60000"/>
                    <a:lumOff val="40000"/>
                  </a:schemeClr>
                </a:solidFill>
                <a:latin typeface="Times New Roman" pitchFamily="18" charset="0"/>
                <a:cs typeface="Times New Roman" pitchFamily="18" charset="0"/>
              </a:rPr>
              <a:t>Αξιοποίηση του λογισμικού στην Φυσική Αγωγή</a:t>
            </a:r>
            <a:r>
              <a:rPr lang="el-GR" dirty="0">
                <a:solidFill>
                  <a:schemeClr val="tx1"/>
                </a:solidFill>
                <a:latin typeface="+mj-lt"/>
                <a:ea typeface="+mj-ea"/>
                <a:cs typeface="+mj-cs"/>
              </a:rPr>
              <a:t/>
            </a:r>
            <a:br>
              <a:rPr lang="el-GR" dirty="0">
                <a:solidFill>
                  <a:schemeClr val="tx1"/>
                </a:solidFill>
                <a:latin typeface="+mj-lt"/>
                <a:ea typeface="+mj-ea"/>
                <a:cs typeface="+mj-cs"/>
              </a:rPr>
            </a:br>
            <a:endParaRPr lang="el-GR" dirty="0"/>
          </a:p>
        </p:txBody>
      </p:sp>
      <p:sp>
        <p:nvSpPr>
          <p:cNvPr id="3" name="2 - Θέση ημερομηνίας"/>
          <p:cNvSpPr>
            <a:spLocks noGrp="1"/>
          </p:cNvSpPr>
          <p:nvPr>
            <p:ph type="dt" sz="half" idx="10"/>
          </p:nvPr>
        </p:nvSpPr>
        <p:spPr/>
        <p:txBody>
          <a:bodyPr/>
          <a:lstStyle/>
          <a:p>
            <a:fld id="{314694A7-3E0D-4215-B45E-02900D4D4FA9}" type="datetime1">
              <a:rPr lang="el-GR" smtClean="0"/>
              <a:pPr/>
              <a:t>20/11/2019</a:t>
            </a:fld>
            <a:endParaRPr lang="el-GR" dirty="0"/>
          </a:p>
        </p:txBody>
      </p:sp>
      <p:sp>
        <p:nvSpPr>
          <p:cNvPr id="4" name="3 - Θέση αριθμού διαφάνειας"/>
          <p:cNvSpPr>
            <a:spLocks noGrp="1"/>
          </p:cNvSpPr>
          <p:nvPr>
            <p:ph type="sldNum" sz="quarter" idx="12"/>
          </p:nvPr>
        </p:nvSpPr>
        <p:spPr/>
        <p:txBody>
          <a:bodyPr/>
          <a:lstStyle/>
          <a:p>
            <a:fld id="{29DEC323-C40B-40B1-995A-81A2F38CFCF2}" type="slidenum">
              <a:rPr lang="el-GR" smtClean="0"/>
              <a:pPr/>
              <a:t>10</a:t>
            </a:fld>
            <a:endParaRPr lang="el-GR" dirty="0"/>
          </a:p>
        </p:txBody>
      </p:sp>
      <p:sp>
        <p:nvSpPr>
          <p:cNvPr id="2052" name="Rectangle 4"/>
          <p:cNvSpPr>
            <a:spLocks noChangeArrowheads="1"/>
          </p:cNvSpPr>
          <p:nvPr/>
        </p:nvSpPr>
        <p:spPr bwMode="auto">
          <a:xfrm>
            <a:off x="1214414" y="2214554"/>
            <a:ext cx="7715304"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 typeface="Wingdings" pitchFamily="2" charset="2"/>
              <a:buChar char="Ø"/>
              <a:tabLst/>
            </a:pPr>
            <a:r>
              <a:rPr kumimoji="0" lang="el-GR" sz="2000" b="0" i="1"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a:t>
            </a:r>
            <a:r>
              <a:rPr kumimoji="0" lang="el-GR" sz="2400" b="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«Η Θέση και το μήκος του Αρχαίου σταδίου της Ολυμπίας – Ο ρόλος της πόλης στην Αρχαία Ελλάδα – Ιστορικά στοιχεία που έκαναν γνωστή την πόλη» </a:t>
            </a:r>
          </a:p>
          <a:p>
            <a:pPr marL="0" marR="0" lvl="0" indent="0" algn="just" defTabSz="914400" rtl="0" eaLnBrk="1" fontAlgn="base" latinLnBrk="0" hangingPunct="1">
              <a:spcBef>
                <a:spcPct val="0"/>
              </a:spcBef>
              <a:spcAft>
                <a:spcPct val="0"/>
              </a:spcAft>
              <a:buClrTx/>
              <a:buSzTx/>
              <a:tabLst/>
            </a:pPr>
            <a:endParaRPr kumimoji="0" lang="el-GR" sz="2400" b="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endParaRPr>
          </a:p>
          <a:p>
            <a:pPr algn="just">
              <a:buFont typeface="Wingdings" pitchFamily="2" charset="2"/>
              <a:buChar char="Ø"/>
            </a:pPr>
            <a:r>
              <a:rPr lang="el-GR" sz="2400" b="1" dirty="0" smtClean="0">
                <a:solidFill>
                  <a:schemeClr val="tx2"/>
                </a:solidFill>
                <a:latin typeface="Times New Roman" pitchFamily="18" charset="0"/>
                <a:cs typeface="Times New Roman" pitchFamily="18" charset="0"/>
              </a:rPr>
              <a:t> ΕΜΠΛΕΚΟΜΕΝΕΣ </a:t>
            </a:r>
            <a:r>
              <a:rPr lang="el-GR" sz="2400" b="1" dirty="0">
                <a:solidFill>
                  <a:schemeClr val="tx2"/>
                </a:solidFill>
                <a:latin typeface="Times New Roman" pitchFamily="18" charset="0"/>
                <a:cs typeface="Times New Roman" pitchFamily="18" charset="0"/>
              </a:rPr>
              <a:t>ΓΝΩΣΤΙΚΕΣ ΠΕΡΙΟΧΕΣ       </a:t>
            </a:r>
            <a:endParaRPr lang="el-GR" sz="2400" dirty="0">
              <a:solidFill>
                <a:schemeClr val="tx2"/>
              </a:solidFill>
              <a:latin typeface="Times New Roman" pitchFamily="18" charset="0"/>
              <a:cs typeface="Times New Roman" pitchFamily="18" charset="0"/>
            </a:endParaRPr>
          </a:p>
          <a:p>
            <a:pPr algn="just"/>
            <a:r>
              <a:rPr lang="el-GR" sz="2400" dirty="0">
                <a:solidFill>
                  <a:schemeClr val="tx2"/>
                </a:solidFill>
                <a:latin typeface="Times New Roman" pitchFamily="18" charset="0"/>
                <a:cs typeface="Times New Roman" pitchFamily="18" charset="0"/>
              </a:rPr>
              <a:t>Φυσική Αγωγή, Γεωγραφία, ΤΠΕ, Γλώσσα ως οριζόντιος στόχος </a:t>
            </a:r>
            <a:endParaRPr lang="el-GR" sz="2400" dirty="0" smtClean="0">
              <a:solidFill>
                <a:schemeClr val="tx2"/>
              </a:solidFill>
              <a:latin typeface="Times New Roman" pitchFamily="18" charset="0"/>
              <a:cs typeface="Times New Roman" pitchFamily="18" charset="0"/>
            </a:endParaRPr>
          </a:p>
          <a:p>
            <a:pPr algn="just"/>
            <a:endParaRPr lang="el-GR" sz="2400" dirty="0" smtClean="0">
              <a:solidFill>
                <a:schemeClr val="tx2"/>
              </a:solidFill>
              <a:latin typeface="Times New Roman" pitchFamily="18" charset="0"/>
              <a:cs typeface="Times New Roman" pitchFamily="18" charset="0"/>
            </a:endParaRPr>
          </a:p>
          <a:p>
            <a:pPr algn="just">
              <a:buFont typeface="Wingdings" pitchFamily="2" charset="2"/>
              <a:buChar char="Ø"/>
            </a:pPr>
            <a:r>
              <a:rPr lang="el-GR" sz="2400" b="1" dirty="0" smtClean="0">
                <a:solidFill>
                  <a:schemeClr val="tx2"/>
                </a:solidFill>
                <a:latin typeface="Times New Roman" pitchFamily="18" charset="0"/>
                <a:cs typeface="Times New Roman" pitchFamily="18" charset="0"/>
              </a:rPr>
              <a:t> ΤΑΞΗ</a:t>
            </a:r>
            <a:r>
              <a:rPr lang="el-GR" sz="2400" b="1" dirty="0">
                <a:solidFill>
                  <a:schemeClr val="tx2"/>
                </a:solidFill>
                <a:latin typeface="Times New Roman" pitchFamily="18" charset="0"/>
                <a:cs typeface="Times New Roman" pitchFamily="18" charset="0"/>
              </a:rPr>
              <a:t>: </a:t>
            </a:r>
            <a:r>
              <a:rPr lang="el-GR" sz="2400" dirty="0">
                <a:solidFill>
                  <a:schemeClr val="tx2"/>
                </a:solidFill>
                <a:latin typeface="Times New Roman" pitchFamily="18" charset="0"/>
                <a:cs typeface="Times New Roman" pitchFamily="18" charset="0"/>
              </a:rPr>
              <a:t>Ε΄ ∆ηµοτικού</a:t>
            </a:r>
          </a:p>
          <a:p>
            <a:pPr algn="just">
              <a:buFont typeface="Wingdings" pitchFamily="2" charset="2"/>
              <a:buChar char="Ø"/>
            </a:pPr>
            <a:endParaRPr kumimoji="0" lang="el-GR" sz="2000" b="0" i="0" u="none" strike="noStrike" cap="none" normalizeH="0" baseline="0" dirty="0" smtClean="0">
              <a:ln>
                <a:noFill/>
              </a:ln>
              <a:solidFill>
                <a:schemeClr val="tx2"/>
              </a:solidFill>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fade">
                                      <p:cBhvr>
                                        <p:cTn id="7" dur="2000"/>
                                        <p:tgtEl>
                                          <p:spTgt spid="20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2">
                                            <p:txEl>
                                              <p:pRg st="2" end="2"/>
                                            </p:txEl>
                                          </p:spTgt>
                                        </p:tgtEl>
                                        <p:attrNameLst>
                                          <p:attrName>style.visibility</p:attrName>
                                        </p:attrNameLst>
                                      </p:cBhvr>
                                      <p:to>
                                        <p:strVal val="visible"/>
                                      </p:to>
                                    </p:set>
                                    <p:animEffect transition="in" filter="fade">
                                      <p:cBhvr>
                                        <p:cTn id="12" dur="2000"/>
                                        <p:tgtEl>
                                          <p:spTgt spid="205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2">
                                            <p:txEl>
                                              <p:pRg st="3" end="3"/>
                                            </p:txEl>
                                          </p:spTgt>
                                        </p:tgtEl>
                                        <p:attrNameLst>
                                          <p:attrName>style.visibility</p:attrName>
                                        </p:attrNameLst>
                                      </p:cBhvr>
                                      <p:to>
                                        <p:strVal val="visible"/>
                                      </p:to>
                                    </p:set>
                                    <p:animEffect transition="in" filter="fade">
                                      <p:cBhvr>
                                        <p:cTn id="17" dur="2000"/>
                                        <p:tgtEl>
                                          <p:spTgt spid="205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2">
                                            <p:txEl>
                                              <p:pRg st="5" end="5"/>
                                            </p:txEl>
                                          </p:spTgt>
                                        </p:tgtEl>
                                        <p:attrNameLst>
                                          <p:attrName>style.visibility</p:attrName>
                                        </p:attrNameLst>
                                      </p:cBhvr>
                                      <p:to>
                                        <p:strVal val="visible"/>
                                      </p:to>
                                    </p:set>
                                    <p:animEffect transition="in" filter="fade">
                                      <p:cBhvr>
                                        <p:cTn id="22" dur="2000"/>
                                        <p:tgtEl>
                                          <p:spTgt spid="20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chemeClr val="accent1">
                    <a:lumMod val="60000"/>
                    <a:lumOff val="40000"/>
                  </a:schemeClr>
                </a:solidFill>
                <a:latin typeface="Times New Roman" pitchFamily="18" charset="0"/>
                <a:cs typeface="Times New Roman" pitchFamily="18" charset="0"/>
              </a:rPr>
              <a:t>Βιβλίο </a:t>
            </a:r>
            <a:br>
              <a:rPr lang="el-GR" dirty="0" smtClean="0">
                <a:solidFill>
                  <a:schemeClr val="accent1">
                    <a:lumMod val="60000"/>
                    <a:lumOff val="40000"/>
                  </a:schemeClr>
                </a:solidFill>
                <a:latin typeface="Times New Roman" pitchFamily="18" charset="0"/>
                <a:cs typeface="Times New Roman" pitchFamily="18" charset="0"/>
              </a:rPr>
            </a:br>
            <a:r>
              <a:rPr lang="el-GR" dirty="0" smtClean="0">
                <a:solidFill>
                  <a:schemeClr val="accent1">
                    <a:lumMod val="60000"/>
                    <a:lumOff val="40000"/>
                  </a:schemeClr>
                </a:solidFill>
                <a:latin typeface="Times New Roman" pitchFamily="18" charset="0"/>
                <a:cs typeface="Times New Roman" pitchFamily="18" charset="0"/>
              </a:rPr>
              <a:t>Φυσικής Αγωγής </a:t>
            </a:r>
            <a:br>
              <a:rPr lang="el-GR" dirty="0" smtClean="0">
                <a:solidFill>
                  <a:schemeClr val="accent1">
                    <a:lumMod val="60000"/>
                    <a:lumOff val="40000"/>
                  </a:schemeClr>
                </a:solidFill>
                <a:latin typeface="Times New Roman" pitchFamily="18" charset="0"/>
                <a:cs typeface="Times New Roman" pitchFamily="18" charset="0"/>
              </a:rPr>
            </a:br>
            <a:r>
              <a:rPr lang="el-GR" dirty="0" smtClean="0">
                <a:solidFill>
                  <a:schemeClr val="accent1">
                    <a:lumMod val="60000"/>
                    <a:lumOff val="40000"/>
                  </a:schemeClr>
                </a:solidFill>
                <a:latin typeface="Times New Roman" pitchFamily="18" charset="0"/>
                <a:cs typeface="Times New Roman" pitchFamily="18" charset="0"/>
              </a:rPr>
              <a:t>Ε΄ Τάξης</a:t>
            </a:r>
            <a:br>
              <a:rPr lang="el-GR" dirty="0" smtClean="0">
                <a:solidFill>
                  <a:schemeClr val="accent1">
                    <a:lumMod val="60000"/>
                    <a:lumOff val="40000"/>
                  </a:schemeClr>
                </a:solidFill>
                <a:latin typeface="Times New Roman" pitchFamily="18" charset="0"/>
                <a:cs typeface="Times New Roman" pitchFamily="18" charset="0"/>
              </a:rPr>
            </a:br>
            <a:endParaRPr lang="el-GR" dirty="0"/>
          </a:p>
        </p:txBody>
      </p:sp>
      <p:sp>
        <p:nvSpPr>
          <p:cNvPr id="3" name="2 - Θέση ημερομηνίας"/>
          <p:cNvSpPr>
            <a:spLocks noGrp="1"/>
          </p:cNvSpPr>
          <p:nvPr>
            <p:ph type="dt" sz="half" idx="10"/>
          </p:nvPr>
        </p:nvSpPr>
        <p:spPr/>
        <p:txBody>
          <a:bodyPr/>
          <a:lstStyle/>
          <a:p>
            <a:fld id="{3AEF226F-C472-4905-BE3A-283D2A93313E}" type="datetime1">
              <a:rPr lang="el-GR" smtClean="0"/>
              <a:pPr/>
              <a:t>20/11/2019</a:t>
            </a:fld>
            <a:endParaRPr lang="el-GR" dirty="0"/>
          </a:p>
        </p:txBody>
      </p:sp>
      <p:sp>
        <p:nvSpPr>
          <p:cNvPr id="4" name="3 - Θέση αριθμού διαφάνειας"/>
          <p:cNvSpPr>
            <a:spLocks noGrp="1"/>
          </p:cNvSpPr>
          <p:nvPr>
            <p:ph type="sldNum" sz="quarter" idx="12"/>
          </p:nvPr>
        </p:nvSpPr>
        <p:spPr/>
        <p:txBody>
          <a:bodyPr/>
          <a:lstStyle/>
          <a:p>
            <a:fld id="{29DEC323-C40B-40B1-995A-81A2F38CFCF2}" type="slidenum">
              <a:rPr lang="el-GR" smtClean="0"/>
              <a:pPr/>
              <a:t>11</a:t>
            </a:fld>
            <a:endParaRPr lang="el-GR" dirty="0"/>
          </a:p>
        </p:txBody>
      </p:sp>
      <p:pic>
        <p:nvPicPr>
          <p:cNvPr id="1028" name="Εικόνα 7"/>
          <p:cNvPicPr>
            <a:picLocks noGrp="1" noChangeAspect="1" noChangeArrowheads="1"/>
          </p:cNvPicPr>
          <p:nvPr>
            <p:ph type="pic" idx="1"/>
          </p:nvPr>
        </p:nvPicPr>
        <p:blipFill>
          <a:blip r:embed="rId2"/>
          <a:srcRect l="11657" r="11657"/>
          <a:stretch>
            <a:fillRect/>
          </a:stretch>
        </p:blipFill>
        <p:spPr bwMode="auto">
          <a:xfrm>
            <a:off x="785786" y="1143000"/>
            <a:ext cx="4500589" cy="442914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chemeClr val="accent1">
                    <a:lumMod val="60000"/>
                    <a:lumOff val="40000"/>
                  </a:schemeClr>
                </a:solidFill>
                <a:latin typeface="Times New Roman" pitchFamily="18" charset="0"/>
                <a:cs typeface="Times New Roman" pitchFamily="18" charset="0"/>
              </a:rPr>
              <a:t>Βιβλίο </a:t>
            </a:r>
            <a:br>
              <a:rPr lang="el-GR" dirty="0" smtClean="0">
                <a:solidFill>
                  <a:schemeClr val="accent1">
                    <a:lumMod val="60000"/>
                    <a:lumOff val="40000"/>
                  </a:schemeClr>
                </a:solidFill>
                <a:latin typeface="Times New Roman" pitchFamily="18" charset="0"/>
                <a:cs typeface="Times New Roman" pitchFamily="18" charset="0"/>
              </a:rPr>
            </a:br>
            <a:r>
              <a:rPr lang="el-GR" dirty="0" smtClean="0">
                <a:solidFill>
                  <a:schemeClr val="accent1">
                    <a:lumMod val="60000"/>
                    <a:lumOff val="40000"/>
                  </a:schemeClr>
                </a:solidFill>
                <a:latin typeface="Times New Roman" pitchFamily="18" charset="0"/>
                <a:cs typeface="Times New Roman" pitchFamily="18" charset="0"/>
              </a:rPr>
              <a:t>Γεωγραφίας </a:t>
            </a:r>
            <a:br>
              <a:rPr lang="el-GR" dirty="0" smtClean="0">
                <a:solidFill>
                  <a:schemeClr val="accent1">
                    <a:lumMod val="60000"/>
                    <a:lumOff val="40000"/>
                  </a:schemeClr>
                </a:solidFill>
                <a:latin typeface="Times New Roman" pitchFamily="18" charset="0"/>
                <a:cs typeface="Times New Roman" pitchFamily="18" charset="0"/>
              </a:rPr>
            </a:br>
            <a:r>
              <a:rPr lang="el-GR" dirty="0" smtClean="0">
                <a:solidFill>
                  <a:schemeClr val="accent1">
                    <a:lumMod val="60000"/>
                    <a:lumOff val="40000"/>
                  </a:schemeClr>
                </a:solidFill>
                <a:latin typeface="Times New Roman" pitchFamily="18" charset="0"/>
                <a:cs typeface="Times New Roman" pitchFamily="18" charset="0"/>
              </a:rPr>
              <a:t>Ε΄ Τάξης</a:t>
            </a:r>
            <a:br>
              <a:rPr lang="el-GR" dirty="0" smtClean="0">
                <a:solidFill>
                  <a:schemeClr val="accent1">
                    <a:lumMod val="60000"/>
                    <a:lumOff val="40000"/>
                  </a:schemeClr>
                </a:solidFill>
                <a:latin typeface="Times New Roman" pitchFamily="18" charset="0"/>
                <a:cs typeface="Times New Roman" pitchFamily="18" charset="0"/>
              </a:rPr>
            </a:br>
            <a:endParaRPr lang="el-GR" dirty="0"/>
          </a:p>
        </p:txBody>
      </p:sp>
      <p:sp>
        <p:nvSpPr>
          <p:cNvPr id="3" name="2 - Θέση ημερομηνίας"/>
          <p:cNvSpPr>
            <a:spLocks noGrp="1"/>
          </p:cNvSpPr>
          <p:nvPr>
            <p:ph type="dt" sz="half" idx="10"/>
          </p:nvPr>
        </p:nvSpPr>
        <p:spPr/>
        <p:txBody>
          <a:bodyPr/>
          <a:lstStyle/>
          <a:p>
            <a:fld id="{3AEF226F-C472-4905-BE3A-283D2A93313E}" type="datetime1">
              <a:rPr lang="el-GR" smtClean="0"/>
              <a:pPr/>
              <a:t>20/11/2019</a:t>
            </a:fld>
            <a:endParaRPr lang="el-GR" dirty="0"/>
          </a:p>
        </p:txBody>
      </p:sp>
      <p:sp>
        <p:nvSpPr>
          <p:cNvPr id="4" name="3 - Θέση αριθμού διαφάνειας"/>
          <p:cNvSpPr>
            <a:spLocks noGrp="1"/>
          </p:cNvSpPr>
          <p:nvPr>
            <p:ph type="sldNum" sz="quarter" idx="12"/>
          </p:nvPr>
        </p:nvSpPr>
        <p:spPr/>
        <p:txBody>
          <a:bodyPr/>
          <a:lstStyle/>
          <a:p>
            <a:fld id="{29DEC323-C40B-40B1-995A-81A2F38CFCF2}" type="slidenum">
              <a:rPr lang="el-GR" smtClean="0"/>
              <a:pPr/>
              <a:t>12</a:t>
            </a:fld>
            <a:endParaRPr lang="el-GR" dirty="0"/>
          </a:p>
        </p:txBody>
      </p:sp>
      <p:pic>
        <p:nvPicPr>
          <p:cNvPr id="2050" name="Εικόνα 2"/>
          <p:cNvPicPr>
            <a:picLocks noGrp="1" noChangeAspect="1" noChangeArrowheads="1"/>
          </p:cNvPicPr>
          <p:nvPr>
            <p:ph type="pic" idx="1"/>
          </p:nvPr>
        </p:nvPicPr>
        <p:blipFill>
          <a:blip r:embed="rId2"/>
          <a:srcRect l="11261" r="11261"/>
          <a:stretch>
            <a:fillRect/>
          </a:stretch>
        </p:blipFill>
        <p:spPr bwMode="auto">
          <a:xfrm>
            <a:off x="838200" y="1143003"/>
            <a:ext cx="4419600" cy="442913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chemeClr val="accent1">
                    <a:lumMod val="60000"/>
                    <a:lumOff val="40000"/>
                  </a:schemeClr>
                </a:solidFill>
                <a:latin typeface="Times New Roman" pitchFamily="18" charset="0"/>
                <a:cs typeface="Times New Roman" pitchFamily="18" charset="0"/>
              </a:rPr>
              <a:t>Εικόνα Αρχαίου Σταδίου από το </a:t>
            </a:r>
            <a:r>
              <a:rPr lang="en-US" dirty="0" smtClean="0">
                <a:solidFill>
                  <a:schemeClr val="accent1">
                    <a:lumMod val="60000"/>
                    <a:lumOff val="40000"/>
                  </a:schemeClr>
                </a:solidFill>
                <a:latin typeface="Times New Roman" pitchFamily="18" charset="0"/>
                <a:cs typeface="Times New Roman" pitchFamily="18" charset="0"/>
              </a:rPr>
              <a:t>Google Earth</a:t>
            </a:r>
            <a:endParaRPr lang="el-GR" dirty="0"/>
          </a:p>
        </p:txBody>
      </p:sp>
      <p:sp>
        <p:nvSpPr>
          <p:cNvPr id="3" name="2 - Θέση ημερομηνίας"/>
          <p:cNvSpPr>
            <a:spLocks noGrp="1"/>
          </p:cNvSpPr>
          <p:nvPr>
            <p:ph type="dt" sz="half" idx="10"/>
          </p:nvPr>
        </p:nvSpPr>
        <p:spPr/>
        <p:txBody>
          <a:bodyPr/>
          <a:lstStyle/>
          <a:p>
            <a:fld id="{3AEF226F-C472-4905-BE3A-283D2A93313E}" type="datetime1">
              <a:rPr lang="el-GR" smtClean="0"/>
              <a:pPr/>
              <a:t>20/11/2019</a:t>
            </a:fld>
            <a:endParaRPr lang="el-GR" dirty="0"/>
          </a:p>
        </p:txBody>
      </p:sp>
      <p:sp>
        <p:nvSpPr>
          <p:cNvPr id="4" name="3 - Θέση αριθμού διαφάνειας"/>
          <p:cNvSpPr>
            <a:spLocks noGrp="1"/>
          </p:cNvSpPr>
          <p:nvPr>
            <p:ph type="sldNum" sz="quarter" idx="12"/>
          </p:nvPr>
        </p:nvSpPr>
        <p:spPr/>
        <p:txBody>
          <a:bodyPr/>
          <a:lstStyle/>
          <a:p>
            <a:fld id="{29DEC323-C40B-40B1-995A-81A2F38CFCF2}" type="slidenum">
              <a:rPr lang="el-GR" smtClean="0"/>
              <a:pPr/>
              <a:t>13</a:t>
            </a:fld>
            <a:endParaRPr lang="el-GR" dirty="0"/>
          </a:p>
        </p:txBody>
      </p:sp>
      <p:pic>
        <p:nvPicPr>
          <p:cNvPr id="3074" name="Εικόνα 9"/>
          <p:cNvPicPr>
            <a:picLocks noGrp="1" noChangeAspect="1" noChangeArrowheads="1"/>
          </p:cNvPicPr>
          <p:nvPr>
            <p:ph type="pic" idx="1"/>
          </p:nvPr>
        </p:nvPicPr>
        <p:blipFill>
          <a:blip r:embed="rId2"/>
          <a:srcRect l="12084" r="12084"/>
          <a:stretch>
            <a:fillRect/>
          </a:stretch>
        </p:blipFill>
        <p:spPr bwMode="auto">
          <a:xfrm>
            <a:off x="785786" y="1143003"/>
            <a:ext cx="4472014" cy="442913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1538" y="274638"/>
            <a:ext cx="8072462" cy="1143000"/>
          </a:xfrm>
        </p:spPr>
        <p:txBody>
          <a:bodyPr>
            <a:normAutofit/>
          </a:bodyPr>
          <a:lstStyle/>
          <a:p>
            <a:pPr algn="ctr"/>
            <a:r>
              <a:rPr lang="el-GR" sz="3200" b="1" dirty="0" smtClean="0">
                <a:solidFill>
                  <a:schemeClr val="accent1">
                    <a:lumMod val="60000"/>
                    <a:lumOff val="40000"/>
                  </a:schemeClr>
                </a:solidFill>
                <a:latin typeface="Times New Roman" pitchFamily="18" charset="0"/>
                <a:cs typeface="Times New Roman" pitchFamily="18" charset="0"/>
              </a:rPr>
              <a:t>Διαδραστικά βιβλία - Εννοιολογικοί χάρτες – </a:t>
            </a:r>
            <a:r>
              <a:rPr lang="en-US" sz="3200" b="1" dirty="0" smtClean="0">
                <a:solidFill>
                  <a:schemeClr val="accent1">
                    <a:lumMod val="60000"/>
                    <a:lumOff val="40000"/>
                  </a:schemeClr>
                </a:solidFill>
                <a:latin typeface="Times New Roman" pitchFamily="18" charset="0"/>
                <a:cs typeface="Times New Roman" pitchFamily="18" charset="0"/>
              </a:rPr>
              <a:t>YouTube –</a:t>
            </a:r>
            <a:r>
              <a:rPr lang="el-GR" sz="3200" b="1" dirty="0" smtClean="0">
                <a:solidFill>
                  <a:schemeClr val="accent1">
                    <a:lumMod val="60000"/>
                    <a:lumOff val="40000"/>
                  </a:schemeClr>
                </a:solidFill>
                <a:latin typeface="Times New Roman" pitchFamily="18" charset="0"/>
                <a:cs typeface="Times New Roman" pitchFamily="18" charset="0"/>
              </a:rPr>
              <a:t> </a:t>
            </a:r>
            <a:r>
              <a:rPr lang="en-US" sz="3200" b="1" dirty="0" smtClean="0">
                <a:solidFill>
                  <a:schemeClr val="accent1">
                    <a:lumMod val="60000"/>
                    <a:lumOff val="40000"/>
                  </a:schemeClr>
                </a:solidFill>
                <a:latin typeface="Times New Roman" pitchFamily="18" charset="0"/>
                <a:cs typeface="Times New Roman" pitchFamily="18" charset="0"/>
              </a:rPr>
              <a:t>Google Forms</a:t>
            </a:r>
            <a:endParaRPr lang="el-GR" sz="3200" b="1" dirty="0">
              <a:solidFill>
                <a:schemeClr val="accent1">
                  <a:lumMod val="60000"/>
                  <a:lumOff val="40000"/>
                </a:schemeClr>
              </a:solidFill>
              <a:latin typeface="Times New Roman" pitchFamily="18" charset="0"/>
              <a:cs typeface="Times New Roman" pitchFamily="18" charset="0"/>
            </a:endParaRPr>
          </a:p>
        </p:txBody>
      </p:sp>
      <p:sp>
        <p:nvSpPr>
          <p:cNvPr id="4" name="3 - Θέση ημερομηνίας"/>
          <p:cNvSpPr>
            <a:spLocks noGrp="1"/>
          </p:cNvSpPr>
          <p:nvPr>
            <p:ph type="dt" sz="half" idx="10"/>
          </p:nvPr>
        </p:nvSpPr>
        <p:spPr/>
        <p:txBody>
          <a:bodyPr/>
          <a:lstStyle/>
          <a:p>
            <a:fld id="{C108AC07-C750-49A5-B590-8E9B155435B7}" type="datetime1">
              <a:rPr lang="el-GR" smtClean="0"/>
              <a:pPr/>
              <a:t>20/11/2019</a:t>
            </a:fld>
            <a:endParaRPr lang="el-GR" dirty="0"/>
          </a:p>
        </p:txBody>
      </p:sp>
      <p:sp>
        <p:nvSpPr>
          <p:cNvPr id="5" name="4 - Θέση αριθμού διαφάνειας"/>
          <p:cNvSpPr>
            <a:spLocks noGrp="1"/>
          </p:cNvSpPr>
          <p:nvPr>
            <p:ph type="sldNum" sz="quarter" idx="12"/>
          </p:nvPr>
        </p:nvSpPr>
        <p:spPr/>
        <p:txBody>
          <a:bodyPr/>
          <a:lstStyle/>
          <a:p>
            <a:fld id="{29DEC323-C40B-40B1-995A-81A2F38CFCF2}" type="slidenum">
              <a:rPr lang="el-GR" smtClean="0"/>
              <a:pPr/>
              <a:t>14</a:t>
            </a:fld>
            <a:endParaRPr lang="el-GR" dirty="0"/>
          </a:p>
        </p:txBody>
      </p:sp>
      <p:pic>
        <p:nvPicPr>
          <p:cNvPr id="1026" name="Picture 2"/>
          <p:cNvPicPr>
            <a:picLocks noGrp="1" noChangeAspect="1" noChangeArrowheads="1"/>
          </p:cNvPicPr>
          <p:nvPr>
            <p:ph idx="1"/>
          </p:nvPr>
        </p:nvPicPr>
        <p:blipFill>
          <a:blip r:embed="rId2"/>
          <a:srcRect/>
          <a:stretch>
            <a:fillRect/>
          </a:stretch>
        </p:blipFill>
        <p:spPr bwMode="auto">
          <a:xfrm>
            <a:off x="1928794" y="3929066"/>
            <a:ext cx="3357586" cy="10001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643570" y="2143116"/>
            <a:ext cx="2928958" cy="1071570"/>
          </a:xfrm>
          <a:prstGeom prst="rect">
            <a:avLst/>
          </a:prstGeom>
          <a:noFill/>
          <a:ln w="9525">
            <a:noFill/>
            <a:miter lim="800000"/>
            <a:headEnd/>
            <a:tailEnd/>
          </a:ln>
          <a:effectLst/>
        </p:spPr>
      </p:pic>
      <p:pic>
        <p:nvPicPr>
          <p:cNvPr id="1030" name="Picture 6" descr="Αποτέλεσμα εικόνας για youtube"/>
          <p:cNvPicPr>
            <a:picLocks noChangeAspect="1" noChangeArrowheads="1"/>
          </p:cNvPicPr>
          <p:nvPr/>
        </p:nvPicPr>
        <p:blipFill>
          <a:blip r:embed="rId4" cstate="print"/>
          <a:srcRect/>
          <a:stretch>
            <a:fillRect/>
          </a:stretch>
        </p:blipFill>
        <p:spPr bwMode="auto">
          <a:xfrm>
            <a:off x="2571736" y="1857364"/>
            <a:ext cx="2071702" cy="1750981"/>
          </a:xfrm>
          <a:prstGeom prst="rect">
            <a:avLst/>
          </a:prstGeom>
          <a:noFill/>
        </p:spPr>
      </p:pic>
      <p:pic>
        <p:nvPicPr>
          <p:cNvPr id="3" name="Picture 2"/>
          <p:cNvPicPr>
            <a:picLocks noChangeAspect="1" noChangeArrowheads="1"/>
          </p:cNvPicPr>
          <p:nvPr/>
        </p:nvPicPr>
        <p:blipFill>
          <a:blip r:embed="rId5"/>
          <a:srcRect/>
          <a:stretch>
            <a:fillRect/>
          </a:stretch>
        </p:blipFill>
        <p:spPr bwMode="auto">
          <a:xfrm>
            <a:off x="6143636" y="3929066"/>
            <a:ext cx="1890711" cy="1159237"/>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AEF226F-C472-4905-BE3A-283D2A93313E}" type="datetime1">
              <a:rPr lang="el-GR" smtClean="0"/>
              <a:pPr/>
              <a:t>20/11/2019</a:t>
            </a:fld>
            <a:endParaRPr lang="el-GR" dirty="0"/>
          </a:p>
        </p:txBody>
      </p:sp>
      <p:sp>
        <p:nvSpPr>
          <p:cNvPr id="4" name="3 - Θέση αριθμού διαφάνειας"/>
          <p:cNvSpPr>
            <a:spLocks noGrp="1"/>
          </p:cNvSpPr>
          <p:nvPr>
            <p:ph type="sldNum" sz="quarter" idx="12"/>
          </p:nvPr>
        </p:nvSpPr>
        <p:spPr/>
        <p:txBody>
          <a:bodyPr/>
          <a:lstStyle/>
          <a:p>
            <a:fld id="{29DEC323-C40B-40B1-995A-81A2F38CFCF2}" type="slidenum">
              <a:rPr lang="el-GR" smtClean="0"/>
              <a:pPr/>
              <a:t>15</a:t>
            </a:fld>
            <a:endParaRPr lang="el-GR" dirty="0"/>
          </a:p>
        </p:txBody>
      </p:sp>
      <p:pic>
        <p:nvPicPr>
          <p:cNvPr id="10" name="Picture 2"/>
          <p:cNvPicPr>
            <a:picLocks noGrp="1" noChangeAspect="1" noChangeArrowheads="1"/>
          </p:cNvPicPr>
          <p:nvPr>
            <p:ph type="pic" idx="1"/>
          </p:nvPr>
        </p:nvPicPr>
        <p:blipFill>
          <a:blip r:embed="rId2"/>
          <a:srcRect t="803" b="803"/>
          <a:stretch>
            <a:fillRect/>
          </a:stretch>
        </p:blipFill>
        <p:spPr bwMode="auto">
          <a:xfrm>
            <a:off x="838200" y="1071563"/>
            <a:ext cx="4419600" cy="4572000"/>
          </a:xfrm>
          <a:prstGeom prst="rect">
            <a:avLst/>
          </a:prstGeom>
          <a:noFill/>
          <a:ln w="9525">
            <a:noFill/>
            <a:miter lim="800000"/>
            <a:headEnd/>
            <a:tailEnd/>
          </a:ln>
          <a:effectLst/>
        </p:spPr>
      </p:pic>
      <p:pic>
        <p:nvPicPr>
          <p:cNvPr id="11" name="Picture 3"/>
          <p:cNvPicPr>
            <a:picLocks noChangeAspect="1" noChangeArrowheads="1"/>
          </p:cNvPicPr>
          <p:nvPr/>
        </p:nvPicPr>
        <p:blipFill>
          <a:blip r:embed="rId3"/>
          <a:srcRect/>
          <a:stretch>
            <a:fillRect/>
          </a:stretch>
        </p:blipFill>
        <p:spPr bwMode="auto">
          <a:xfrm>
            <a:off x="5500694" y="2143116"/>
            <a:ext cx="3500462" cy="2643206"/>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457200" y="357166"/>
            <a:ext cx="4023360" cy="714380"/>
          </a:xfrm>
        </p:spPr>
        <p:txBody>
          <a:bodyPr>
            <a:normAutofit fontScale="55000" lnSpcReduction="20000"/>
          </a:bodyPr>
          <a:lstStyle/>
          <a:p>
            <a:pPr algn="ctr"/>
            <a:r>
              <a:rPr lang="el-GR" sz="4400" b="1" dirty="0" smtClean="0">
                <a:solidFill>
                  <a:schemeClr val="accent1">
                    <a:lumMod val="60000"/>
                    <a:lumOff val="40000"/>
                  </a:schemeClr>
                </a:solidFill>
                <a:latin typeface="Times New Roman" pitchFamily="18" charset="0"/>
                <a:cs typeface="Times New Roman" pitchFamily="18" charset="0"/>
              </a:rPr>
              <a:t>Προστιθέμενη διδακτική αξία του σεναρίου</a:t>
            </a:r>
            <a:endParaRPr lang="en-US" sz="4400" b="1" dirty="0" smtClean="0">
              <a:solidFill>
                <a:schemeClr val="accent1">
                  <a:lumMod val="60000"/>
                  <a:lumOff val="40000"/>
                </a:schemeClr>
              </a:solidFill>
              <a:latin typeface="Times New Roman" pitchFamily="18" charset="0"/>
              <a:cs typeface="Times New Roman" pitchFamily="18" charset="0"/>
            </a:endParaRPr>
          </a:p>
          <a:p>
            <a:endParaRPr lang="el-GR" dirty="0"/>
          </a:p>
        </p:txBody>
      </p:sp>
      <p:sp>
        <p:nvSpPr>
          <p:cNvPr id="4" name="3 - Θέση κειμένου"/>
          <p:cNvSpPr>
            <a:spLocks noGrp="1"/>
          </p:cNvSpPr>
          <p:nvPr>
            <p:ph type="body" sz="half" idx="3"/>
          </p:nvPr>
        </p:nvSpPr>
        <p:spPr>
          <a:xfrm>
            <a:off x="4663440" y="357166"/>
            <a:ext cx="4023360" cy="714380"/>
          </a:xfrm>
        </p:spPr>
        <p:txBody>
          <a:bodyPr/>
          <a:lstStyle/>
          <a:p>
            <a:r>
              <a:rPr lang="el-GR" sz="2400" b="1" dirty="0" smtClean="0">
                <a:solidFill>
                  <a:schemeClr val="accent1">
                    <a:lumMod val="60000"/>
                    <a:lumOff val="40000"/>
                  </a:schemeClr>
                </a:solidFill>
                <a:latin typeface="Times New Roman" pitchFamily="18" charset="0"/>
                <a:cs typeface="Times New Roman" pitchFamily="18" charset="0"/>
              </a:rPr>
              <a:t>Αναμενόμενα αποτελέσματα</a:t>
            </a:r>
            <a:endParaRPr lang="en-US" sz="2400" b="1" dirty="0" smtClean="0">
              <a:solidFill>
                <a:schemeClr val="accent1">
                  <a:lumMod val="60000"/>
                  <a:lumOff val="40000"/>
                </a:schemeClr>
              </a:solidFill>
              <a:latin typeface="Times New Roman" pitchFamily="18" charset="0"/>
              <a:cs typeface="Times New Roman" pitchFamily="18" charset="0"/>
            </a:endParaRPr>
          </a:p>
          <a:p>
            <a:endParaRPr lang="el-GR" dirty="0"/>
          </a:p>
        </p:txBody>
      </p:sp>
      <p:sp>
        <p:nvSpPr>
          <p:cNvPr id="5" name="4 - Θέση περιεχομένου"/>
          <p:cNvSpPr>
            <a:spLocks noGrp="1"/>
          </p:cNvSpPr>
          <p:nvPr>
            <p:ph sz="quarter" idx="2"/>
          </p:nvPr>
        </p:nvSpPr>
        <p:spPr>
          <a:xfrm>
            <a:off x="500034" y="2071678"/>
            <a:ext cx="4023360" cy="3726838"/>
          </a:xfrm>
          <a:ln>
            <a:solidFill>
              <a:schemeClr val="accent1">
                <a:lumMod val="60000"/>
                <a:lumOff val="40000"/>
              </a:schemeClr>
            </a:solidFill>
          </a:ln>
        </p:spPr>
        <p:txBody>
          <a:bodyPr>
            <a:normAutofit fontScale="92500"/>
          </a:bodyPr>
          <a:lstStyle/>
          <a:p>
            <a:pPr fontAlgn="base">
              <a:buFont typeface="Wingdings" pitchFamily="2" charset="2"/>
              <a:buChar char="Ø"/>
            </a:pPr>
            <a:r>
              <a:rPr lang="el-GR" dirty="0" smtClean="0">
                <a:latin typeface="Times New Roman" pitchFamily="18" charset="0"/>
                <a:cs typeface="Times New Roman" pitchFamily="18" charset="0"/>
              </a:rPr>
              <a:t>Επιτυγχάνεται η αξιοποίηση των Τ.Π.Ε. στη διδακτική πράξη. Οι μαθητές έρχονται σε επαφή με πολυμεσικά ψηφιακά υλικά οπότε και το ενδιαφέρον τους για το μάθημα αυξάνεται σε σχέση με την παραδοσιακή διδασκαλία</a:t>
            </a:r>
          </a:p>
          <a:p>
            <a:pPr fontAlgn="base">
              <a:buNone/>
            </a:pPr>
            <a:r>
              <a:rPr lang="el-GR" dirty="0" smtClean="0"/>
              <a:t> </a:t>
            </a:r>
          </a:p>
          <a:p>
            <a:endParaRPr lang="el-GR" dirty="0"/>
          </a:p>
        </p:txBody>
      </p:sp>
      <p:sp>
        <p:nvSpPr>
          <p:cNvPr id="6" name="5 - Θέση περιεχομένου"/>
          <p:cNvSpPr>
            <a:spLocks noGrp="1"/>
          </p:cNvSpPr>
          <p:nvPr>
            <p:ph sz="quarter" idx="4"/>
          </p:nvPr>
        </p:nvSpPr>
        <p:spPr>
          <a:xfrm>
            <a:off x="4643438" y="2071678"/>
            <a:ext cx="4023360" cy="3726838"/>
          </a:xfrm>
          <a:ln>
            <a:solidFill>
              <a:schemeClr val="accent1">
                <a:lumMod val="60000"/>
                <a:lumOff val="40000"/>
              </a:schemeClr>
            </a:solidFill>
          </a:ln>
        </p:spPr>
        <p:txBody>
          <a:bodyPr>
            <a:normAutofit/>
          </a:bodyPr>
          <a:lstStyle/>
          <a:p>
            <a:pPr fontAlgn="base">
              <a:buFont typeface="Wingdings" pitchFamily="2" charset="2"/>
              <a:buChar char="Ø"/>
            </a:pPr>
            <a:r>
              <a:rPr lang="el-GR" dirty="0" smtClean="0">
                <a:latin typeface="Times New Roman" pitchFamily="18" charset="0"/>
                <a:cs typeface="Times New Roman" pitchFamily="18" charset="0"/>
              </a:rPr>
              <a:t>Αναμένεται οι μαθητές-τριες, μετά τη διδασκαλία, να επιδείξουν σωστή συμπεριφορά τόσο κατά τη συμμετοχή τους στο μάθημα της φυσικής αγωγής όσο και σε εξωσχολικές αθλητικές δραστηριότητες</a:t>
            </a:r>
          </a:p>
          <a:p>
            <a:endParaRPr lang="el-GR" dirty="0"/>
          </a:p>
        </p:txBody>
      </p:sp>
      <p:sp>
        <p:nvSpPr>
          <p:cNvPr id="7" name="6 - Θέση ημερομηνίας"/>
          <p:cNvSpPr>
            <a:spLocks noGrp="1"/>
          </p:cNvSpPr>
          <p:nvPr>
            <p:ph type="dt" sz="half" idx="10"/>
          </p:nvPr>
        </p:nvSpPr>
        <p:spPr/>
        <p:txBody>
          <a:bodyPr/>
          <a:lstStyle/>
          <a:p>
            <a:fld id="{6B68DAA5-2C7C-4F3F-8D45-978DA4B27689}" type="datetime1">
              <a:rPr lang="el-GR" smtClean="0"/>
              <a:pPr/>
              <a:t>20/11/2019</a:t>
            </a:fld>
            <a:endParaRPr lang="el-GR" dirty="0"/>
          </a:p>
        </p:txBody>
      </p:sp>
      <p:sp>
        <p:nvSpPr>
          <p:cNvPr id="8" name="7 - Θέση αριθμού διαφάνειας"/>
          <p:cNvSpPr>
            <a:spLocks noGrp="1"/>
          </p:cNvSpPr>
          <p:nvPr>
            <p:ph type="sldNum" sz="quarter" idx="12"/>
          </p:nvPr>
        </p:nvSpPr>
        <p:spPr/>
        <p:txBody>
          <a:bodyPr/>
          <a:lstStyle/>
          <a:p>
            <a:fld id="{29DEC323-C40B-40B1-995A-81A2F38CFCF2}" type="slidenum">
              <a:rPr lang="el-GR" smtClean="0"/>
              <a:pPr/>
              <a:t>16</a:t>
            </a:fld>
            <a:endParaRPr lang="el-GR"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solidFill>
                  <a:schemeClr val="accent1">
                    <a:lumMod val="60000"/>
                    <a:lumOff val="40000"/>
                  </a:schemeClr>
                </a:solidFill>
                <a:latin typeface="Times New Roman" pitchFamily="18" charset="0"/>
                <a:cs typeface="Times New Roman" pitchFamily="18" charset="0"/>
              </a:rPr>
              <a:t>Ψηφιακά Σενάρια </a:t>
            </a:r>
            <a:endParaRPr lang="el-GR" sz="3600" b="1" dirty="0">
              <a:solidFill>
                <a:schemeClr val="accent1">
                  <a:lumMod val="60000"/>
                  <a:lumOff val="40000"/>
                </a:schemeClr>
              </a:solidFill>
              <a:latin typeface="Times New Roman" pitchFamily="18" charset="0"/>
              <a:cs typeface="Times New Roman" pitchFamily="18" charset="0"/>
            </a:endParaRPr>
          </a:p>
        </p:txBody>
      </p:sp>
      <p:sp>
        <p:nvSpPr>
          <p:cNvPr id="4" name="3 - Θέση ημερομηνίας"/>
          <p:cNvSpPr>
            <a:spLocks noGrp="1"/>
          </p:cNvSpPr>
          <p:nvPr>
            <p:ph type="dt" sz="half" idx="10"/>
          </p:nvPr>
        </p:nvSpPr>
        <p:spPr/>
        <p:txBody>
          <a:bodyPr/>
          <a:lstStyle/>
          <a:p>
            <a:fld id="{C108AC07-C750-49A5-B590-8E9B155435B7}" type="datetime1">
              <a:rPr lang="el-GR" smtClean="0"/>
              <a:pPr/>
              <a:t>20/11/2019</a:t>
            </a:fld>
            <a:endParaRPr lang="el-GR" dirty="0"/>
          </a:p>
        </p:txBody>
      </p:sp>
      <p:sp>
        <p:nvSpPr>
          <p:cNvPr id="5" name="4 - Θέση αριθμού διαφάνειας"/>
          <p:cNvSpPr>
            <a:spLocks noGrp="1"/>
          </p:cNvSpPr>
          <p:nvPr>
            <p:ph type="sldNum" sz="quarter" idx="12"/>
          </p:nvPr>
        </p:nvSpPr>
        <p:spPr/>
        <p:txBody>
          <a:bodyPr/>
          <a:lstStyle/>
          <a:p>
            <a:fld id="{29DEC323-C40B-40B1-995A-81A2F38CFCF2}" type="slidenum">
              <a:rPr lang="el-GR" smtClean="0"/>
              <a:pPr/>
              <a:t>17</a:t>
            </a:fld>
            <a:endParaRPr lang="el-GR" dirty="0"/>
          </a:p>
        </p:txBody>
      </p:sp>
      <p:pic>
        <p:nvPicPr>
          <p:cNvPr id="3074" name="Picture 2"/>
          <p:cNvPicPr>
            <a:picLocks noGrp="1" noChangeAspect="1" noChangeArrowheads="1"/>
          </p:cNvPicPr>
          <p:nvPr>
            <p:ph idx="1"/>
          </p:nvPr>
        </p:nvPicPr>
        <p:blipFill>
          <a:blip r:embed="rId2"/>
          <a:srcRect/>
          <a:stretch>
            <a:fillRect/>
          </a:stretch>
        </p:blipFill>
        <p:spPr bwMode="auto">
          <a:xfrm>
            <a:off x="1428728" y="1785927"/>
            <a:ext cx="3429024" cy="171451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428728" y="3786190"/>
            <a:ext cx="3429024" cy="1661421"/>
          </a:xfrm>
          <a:prstGeom prst="rect">
            <a:avLst/>
          </a:prstGeom>
          <a:noFill/>
          <a:ln w="9525">
            <a:noFill/>
            <a:miter lim="800000"/>
            <a:headEnd/>
            <a:tailEnd/>
          </a:ln>
          <a:effectLst/>
        </p:spPr>
      </p:pic>
      <p:sp>
        <p:nvSpPr>
          <p:cNvPr id="8" name="7 - TextBox"/>
          <p:cNvSpPr txBox="1"/>
          <p:nvPr/>
        </p:nvSpPr>
        <p:spPr>
          <a:xfrm>
            <a:off x="5214942" y="1785926"/>
            <a:ext cx="3714776" cy="4247317"/>
          </a:xfrm>
          <a:prstGeom prst="rect">
            <a:avLst/>
          </a:prstGeom>
          <a:noFill/>
        </p:spPr>
        <p:txBody>
          <a:bodyPr wrap="square" rtlCol="0">
            <a:spAutoFit/>
          </a:bodyPr>
          <a:lstStyle/>
          <a:p>
            <a:pPr>
              <a:buFont typeface="Wingdings" pitchFamily="2" charset="2"/>
              <a:buChar char="Ø"/>
            </a:pPr>
            <a:r>
              <a:rPr lang="el-GR" dirty="0" smtClean="0"/>
              <a:t> πολυτροπική, παιγνιώδη και ''πολύχρωμη'‘</a:t>
            </a:r>
          </a:p>
          <a:p>
            <a:pPr>
              <a:buFont typeface="Wingdings" pitchFamily="2" charset="2"/>
              <a:buChar char="Ø"/>
            </a:pPr>
            <a:r>
              <a:rPr lang="el-GR" dirty="0" smtClean="0"/>
              <a:t> προσελκύει το ενδιαφέρον των μαθητών </a:t>
            </a:r>
          </a:p>
          <a:p>
            <a:pPr>
              <a:buFont typeface="Wingdings" pitchFamily="2" charset="2"/>
              <a:buChar char="Ø"/>
            </a:pPr>
            <a:r>
              <a:rPr lang="el-GR" dirty="0" smtClean="0"/>
              <a:t> οι μαθητές μπορούν να οργανώσουν, να κατατάξουν και να συσχετίσουν στη σκέψη τους τις έννοιες περί φυσικής κατάστασης, υγείας, όργανα και λειτουργίες σώματος, και το είδος των δραστηριοτήτων, που τα αναπτύσσουν, καθώς και να εμπεδώσουν τα οφέλη της άσκησης για την υγεία σε συνδυασμό με τις βιωματικές τους εμπειρίες</a:t>
            </a:r>
            <a:endParaRPr lang="el-GR" dirty="0"/>
          </a:p>
        </p:txBody>
      </p:sp>
      <p:sp>
        <p:nvSpPr>
          <p:cNvPr id="10" name="9 - Ορθογώνιο"/>
          <p:cNvSpPr/>
          <p:nvPr/>
        </p:nvSpPr>
        <p:spPr>
          <a:xfrm>
            <a:off x="1571604" y="5643578"/>
            <a:ext cx="3296800" cy="369332"/>
          </a:xfrm>
          <a:prstGeom prst="rect">
            <a:avLst/>
          </a:prstGeom>
        </p:spPr>
        <p:txBody>
          <a:bodyPr wrap="none">
            <a:spAutoFit/>
          </a:bodyPr>
          <a:lstStyle/>
          <a:p>
            <a:r>
              <a:rPr lang="en-US" dirty="0" smtClean="0"/>
              <a:t>http://aesop.iep.edu.gr/node/7670</a:t>
            </a:r>
            <a:endParaRPr lang="el-GR"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32560" y="359898"/>
            <a:ext cx="7406640" cy="783086"/>
          </a:xfrm>
        </p:spPr>
        <p:txBody>
          <a:bodyPr/>
          <a:lstStyle/>
          <a:p>
            <a:pPr algn="ctr"/>
            <a:r>
              <a:rPr lang="el-GR" b="1" dirty="0" smtClean="0">
                <a:solidFill>
                  <a:schemeClr val="accent1">
                    <a:lumMod val="60000"/>
                    <a:lumOff val="40000"/>
                  </a:schemeClr>
                </a:solidFill>
                <a:latin typeface="Times New Roman" pitchFamily="18" charset="0"/>
                <a:cs typeface="Times New Roman" pitchFamily="18" charset="0"/>
              </a:rPr>
              <a:t>Ιστοσελίδες</a:t>
            </a:r>
            <a:r>
              <a:rPr lang="el-GR" b="1" dirty="0" smtClean="0">
                <a:latin typeface="Times New Roman" pitchFamily="18" charset="0"/>
                <a:cs typeface="Times New Roman" pitchFamily="18" charset="0"/>
              </a:rPr>
              <a:t> </a:t>
            </a:r>
            <a:endParaRPr lang="el-GR" b="1" dirty="0">
              <a:latin typeface="Times New Roman" pitchFamily="18" charset="0"/>
              <a:cs typeface="Times New Roman" pitchFamily="18" charset="0"/>
            </a:endParaRPr>
          </a:p>
        </p:txBody>
      </p:sp>
      <p:sp>
        <p:nvSpPr>
          <p:cNvPr id="4" name="3 - Θέση ημερομηνίας"/>
          <p:cNvSpPr>
            <a:spLocks noGrp="1"/>
          </p:cNvSpPr>
          <p:nvPr>
            <p:ph type="dt" sz="half" idx="10"/>
          </p:nvPr>
        </p:nvSpPr>
        <p:spPr/>
        <p:txBody>
          <a:bodyPr/>
          <a:lstStyle/>
          <a:p>
            <a:fld id="{7F5B4BFF-920A-4FCE-AB8B-52FE81C350C9}" type="datetime1">
              <a:rPr lang="el-GR" smtClean="0"/>
              <a:pPr/>
              <a:t>20/11/2019</a:t>
            </a:fld>
            <a:endParaRPr lang="el-GR" dirty="0"/>
          </a:p>
        </p:txBody>
      </p:sp>
      <p:sp>
        <p:nvSpPr>
          <p:cNvPr id="5" name="4 - Θέση αριθμού διαφάνειας"/>
          <p:cNvSpPr>
            <a:spLocks noGrp="1"/>
          </p:cNvSpPr>
          <p:nvPr>
            <p:ph type="sldNum" sz="quarter" idx="12"/>
          </p:nvPr>
        </p:nvSpPr>
        <p:spPr/>
        <p:txBody>
          <a:bodyPr/>
          <a:lstStyle/>
          <a:p>
            <a:fld id="{29DEC323-C40B-40B1-995A-81A2F38CFCF2}" type="slidenum">
              <a:rPr lang="el-GR" smtClean="0"/>
              <a:pPr/>
              <a:t>18</a:t>
            </a:fld>
            <a:endParaRPr lang="el-GR" dirty="0"/>
          </a:p>
        </p:txBody>
      </p:sp>
      <p:pic>
        <p:nvPicPr>
          <p:cNvPr id="1027" name="Picture 3"/>
          <p:cNvPicPr>
            <a:picLocks noChangeAspect="1" noChangeArrowheads="1"/>
          </p:cNvPicPr>
          <p:nvPr/>
        </p:nvPicPr>
        <p:blipFill>
          <a:blip r:embed="rId2"/>
          <a:srcRect/>
          <a:stretch>
            <a:fillRect/>
          </a:stretch>
        </p:blipFill>
        <p:spPr bwMode="auto">
          <a:xfrm>
            <a:off x="1714480" y="2009775"/>
            <a:ext cx="6429420" cy="28384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7829576" cy="711892"/>
          </a:xfrm>
        </p:spPr>
        <p:txBody>
          <a:bodyPr>
            <a:normAutofit/>
          </a:bodyPr>
          <a:lstStyle/>
          <a:p>
            <a:pPr algn="ctr"/>
            <a:r>
              <a:rPr lang="el-GR" sz="2800" dirty="0" smtClean="0">
                <a:solidFill>
                  <a:schemeClr val="accent1">
                    <a:lumMod val="60000"/>
                    <a:lumOff val="40000"/>
                  </a:schemeClr>
                </a:solidFill>
                <a:latin typeface="Times New Roman" pitchFamily="18" charset="0"/>
                <a:cs typeface="Times New Roman" pitchFamily="18" charset="0"/>
              </a:rPr>
              <a:t>ιστοεξερευνηση</a:t>
            </a:r>
            <a:endParaRPr lang="el-GR" sz="2800" dirty="0">
              <a:solidFill>
                <a:schemeClr val="accent1">
                  <a:lumMod val="60000"/>
                  <a:lumOff val="40000"/>
                </a:schemeClr>
              </a:solidFill>
              <a:latin typeface="Times New Roman" pitchFamily="18" charset="0"/>
              <a:cs typeface="Times New Roman" pitchFamily="18" charset="0"/>
            </a:endParaRPr>
          </a:p>
        </p:txBody>
      </p:sp>
      <p:sp>
        <p:nvSpPr>
          <p:cNvPr id="3" name="2 - Θέση κειμένου"/>
          <p:cNvSpPr>
            <a:spLocks noGrp="1"/>
          </p:cNvSpPr>
          <p:nvPr>
            <p:ph type="body" idx="2"/>
          </p:nvPr>
        </p:nvSpPr>
        <p:spPr>
          <a:xfrm>
            <a:off x="457200" y="1500174"/>
            <a:ext cx="7901014" cy="2071702"/>
          </a:xfrm>
        </p:spPr>
        <p:txBody>
          <a:bodyPr>
            <a:normAutofit/>
          </a:bodyPr>
          <a:lstStyle/>
          <a:p>
            <a:pPr algn="just">
              <a:buFont typeface="Wingdings" pitchFamily="2" charset="2"/>
              <a:buChar char="Ø"/>
            </a:pPr>
            <a:r>
              <a:rPr lang="el-GR" sz="2000" dirty="0" smtClean="0"/>
              <a:t> </a:t>
            </a:r>
            <a:r>
              <a:rPr lang="en-US" sz="2000" dirty="0" smtClean="0"/>
              <a:t> </a:t>
            </a:r>
            <a:r>
              <a:rPr lang="el-GR" sz="2000" dirty="0" smtClean="0">
                <a:latin typeface="Times New Roman" pitchFamily="18" charset="0"/>
                <a:cs typeface="Times New Roman" pitchFamily="18" charset="0"/>
              </a:rPr>
              <a:t>να ενεργοποιήσει τους μικρούς μαθητές </a:t>
            </a: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να τους δώσει την ευκαιρία να ανακαλύψουν μέσω της χρήσης της τεχνολογίας το συναρπαστικό κόσμο του αθλήματος της πετοσφαίρισης</a:t>
            </a:r>
            <a:endParaRPr lang="el-GR" sz="2000" dirty="0">
              <a:latin typeface="Times New Roman" pitchFamily="18" charset="0"/>
              <a:cs typeface="Times New Roman" pitchFamily="18" charset="0"/>
            </a:endParaRPr>
          </a:p>
        </p:txBody>
      </p:sp>
      <p:sp>
        <p:nvSpPr>
          <p:cNvPr id="5" name="4 - Θέση ημερομηνίας"/>
          <p:cNvSpPr>
            <a:spLocks noGrp="1"/>
          </p:cNvSpPr>
          <p:nvPr>
            <p:ph type="dt" sz="half" idx="10"/>
          </p:nvPr>
        </p:nvSpPr>
        <p:spPr/>
        <p:txBody>
          <a:bodyPr/>
          <a:lstStyle/>
          <a:p>
            <a:fld id="{5C8F977E-1D26-48F2-801B-AF5620821F7E}" type="datetime1">
              <a:rPr lang="el-GR" smtClean="0"/>
              <a:pPr/>
              <a:t>20/11/2019</a:t>
            </a:fld>
            <a:endParaRPr lang="el-GR" dirty="0"/>
          </a:p>
        </p:txBody>
      </p:sp>
      <p:sp>
        <p:nvSpPr>
          <p:cNvPr id="6" name="5 - Θέση αριθμού διαφάνειας"/>
          <p:cNvSpPr>
            <a:spLocks noGrp="1"/>
          </p:cNvSpPr>
          <p:nvPr>
            <p:ph type="sldNum" sz="quarter" idx="12"/>
          </p:nvPr>
        </p:nvSpPr>
        <p:spPr/>
        <p:txBody>
          <a:bodyPr/>
          <a:lstStyle/>
          <a:p>
            <a:fld id="{29DEC323-C40B-40B1-995A-81A2F38CFCF2}" type="slidenum">
              <a:rPr lang="el-GR" smtClean="0"/>
              <a:pPr/>
              <a:t>19</a:t>
            </a:fld>
            <a:endParaRPr lang="el-GR" dirty="0"/>
          </a:p>
        </p:txBody>
      </p:sp>
      <p:pic>
        <p:nvPicPr>
          <p:cNvPr id="2050" name="Picture 2"/>
          <p:cNvPicPr>
            <a:picLocks noGrp="1" noChangeAspect="1" noChangeArrowheads="1"/>
          </p:cNvPicPr>
          <p:nvPr>
            <p:ph sz="half" idx="1"/>
          </p:nvPr>
        </p:nvPicPr>
        <p:blipFill>
          <a:blip r:embed="rId2"/>
          <a:srcRect/>
          <a:stretch>
            <a:fillRect/>
          </a:stretch>
        </p:blipFill>
        <p:spPr bwMode="auto">
          <a:xfrm>
            <a:off x="1643042" y="2643182"/>
            <a:ext cx="5857916" cy="3135307"/>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71736" y="1000108"/>
            <a:ext cx="6400800" cy="1357322"/>
          </a:xfrm>
        </p:spPr>
        <p:txBody>
          <a:bodyPr>
            <a:noAutofit/>
          </a:bodyPr>
          <a:lstStyle/>
          <a:p>
            <a:pPr algn="just"/>
            <a:r>
              <a:rPr lang="en-US" sz="2800" b="0" cap="none" dirty="0" smtClean="0">
                <a:solidFill>
                  <a:schemeClr val="tx1"/>
                </a:solidFill>
                <a:effectLst/>
                <a:latin typeface="Times New Roman" pitchFamily="18" charset="0"/>
                <a:cs typeface="Times New Roman" pitchFamily="18" charset="0"/>
              </a:rPr>
              <a:t/>
            </a:r>
            <a:br>
              <a:rPr lang="en-US" sz="2800" b="0" cap="none" dirty="0" smtClean="0">
                <a:solidFill>
                  <a:schemeClr val="tx1"/>
                </a:solidFill>
                <a:effectLst/>
                <a:latin typeface="Times New Roman" pitchFamily="18" charset="0"/>
                <a:cs typeface="Times New Roman" pitchFamily="18" charset="0"/>
              </a:rPr>
            </a:br>
            <a:r>
              <a:rPr lang="en-US" sz="2800" b="0" cap="none" dirty="0" smtClean="0">
                <a:solidFill>
                  <a:schemeClr val="tx1"/>
                </a:solidFill>
                <a:effectLst/>
                <a:latin typeface="Times New Roman" pitchFamily="18" charset="0"/>
                <a:cs typeface="Times New Roman" pitchFamily="18" charset="0"/>
              </a:rPr>
              <a:t/>
            </a:r>
            <a:br>
              <a:rPr lang="en-US" sz="2800" b="0" cap="none" dirty="0" smtClean="0">
                <a:solidFill>
                  <a:schemeClr val="tx1"/>
                </a:solidFill>
                <a:effectLst/>
                <a:latin typeface="Times New Roman" pitchFamily="18" charset="0"/>
                <a:cs typeface="Times New Roman" pitchFamily="18" charset="0"/>
              </a:rPr>
            </a:br>
            <a:r>
              <a:rPr lang="el-GR" sz="2800" b="0" cap="none" dirty="0" smtClean="0">
                <a:solidFill>
                  <a:schemeClr val="tx1"/>
                </a:solidFill>
                <a:effectLst/>
                <a:latin typeface="Times New Roman" pitchFamily="18" charset="0"/>
                <a:cs typeface="Times New Roman" pitchFamily="18" charset="0"/>
              </a:rPr>
              <a:t>Η χρήση των νέων τεχνολογιών να βρίσκεται σε αρμονία με τις παιδαγωγικές αρχές και τους σκοπούς του μαθήματος</a:t>
            </a:r>
            <a:r>
              <a:rPr lang="en-US" sz="2800" b="0" cap="none" dirty="0" smtClean="0">
                <a:solidFill>
                  <a:schemeClr val="tx1"/>
                </a:solidFill>
                <a:effectLst/>
                <a:latin typeface="Times New Roman" pitchFamily="18" charset="0"/>
                <a:cs typeface="Times New Roman" pitchFamily="18" charset="0"/>
              </a:rPr>
              <a:t> </a:t>
            </a:r>
            <a:r>
              <a:rPr lang="el-GR" sz="2800" i="1" cap="none" dirty="0" smtClean="0">
                <a:solidFill>
                  <a:schemeClr val="tx1"/>
                </a:solidFill>
                <a:effectLst/>
                <a:latin typeface="Times New Roman" pitchFamily="18" charset="0"/>
                <a:cs typeface="Times New Roman" pitchFamily="18" charset="0"/>
              </a:rPr>
              <a:t>χωρίς </a:t>
            </a:r>
            <a:r>
              <a:rPr lang="el-GR" sz="2800" b="0" cap="none" dirty="0" smtClean="0">
                <a:solidFill>
                  <a:schemeClr val="tx1"/>
                </a:solidFill>
                <a:effectLst/>
                <a:latin typeface="Times New Roman" pitchFamily="18" charset="0"/>
                <a:cs typeface="Times New Roman" pitchFamily="18" charset="0"/>
              </a:rPr>
              <a:t/>
            </a:r>
            <a:br>
              <a:rPr lang="el-GR" sz="2800" b="0" cap="none" dirty="0" smtClean="0">
                <a:solidFill>
                  <a:schemeClr val="tx1"/>
                </a:solidFill>
                <a:effectLst/>
                <a:latin typeface="Times New Roman" pitchFamily="18" charset="0"/>
                <a:cs typeface="Times New Roman" pitchFamily="18" charset="0"/>
              </a:rPr>
            </a:br>
            <a:r>
              <a:rPr lang="el-GR" sz="2800" b="0" cap="none" dirty="0" smtClean="0">
                <a:solidFill>
                  <a:schemeClr val="tx1"/>
                </a:solidFill>
                <a:effectLst/>
                <a:latin typeface="Times New Roman" pitchFamily="18" charset="0"/>
                <a:cs typeface="Times New Roman" pitchFamily="18" charset="0"/>
              </a:rPr>
              <a:t>να «θυσιάζεται» η φυσική δραστηριότητα</a:t>
            </a:r>
            <a:br>
              <a:rPr lang="el-GR" sz="2800" b="0" cap="none" dirty="0" smtClean="0">
                <a:solidFill>
                  <a:schemeClr val="tx1"/>
                </a:solidFill>
                <a:effectLst/>
                <a:latin typeface="Times New Roman" pitchFamily="18" charset="0"/>
                <a:cs typeface="Times New Roman" pitchFamily="18" charset="0"/>
              </a:rPr>
            </a:br>
            <a:r>
              <a:rPr lang="el-GR" sz="2800" b="0" cap="none" dirty="0" smtClean="0">
                <a:solidFill>
                  <a:schemeClr val="tx1"/>
                </a:solidFill>
                <a:effectLst/>
                <a:latin typeface="Times New Roman" pitchFamily="18" charset="0"/>
                <a:cs typeface="Times New Roman" pitchFamily="18" charset="0"/>
              </a:rPr>
              <a:t>	</a:t>
            </a:r>
            <a:r>
              <a:rPr lang="en-US" sz="2800" b="0" cap="none" dirty="0" smtClean="0">
                <a:solidFill>
                  <a:schemeClr val="tx1"/>
                </a:solidFill>
                <a:effectLst/>
                <a:latin typeface="Times New Roman" pitchFamily="18" charset="0"/>
                <a:cs typeface="Times New Roman" pitchFamily="18" charset="0"/>
              </a:rPr>
              <a:t/>
            </a:r>
            <a:br>
              <a:rPr lang="en-US" sz="2800" b="0" cap="none" dirty="0" smtClean="0">
                <a:solidFill>
                  <a:schemeClr val="tx1"/>
                </a:solidFill>
                <a:effectLst/>
                <a:latin typeface="Times New Roman" pitchFamily="18" charset="0"/>
                <a:cs typeface="Times New Roman" pitchFamily="18" charset="0"/>
              </a:rPr>
            </a:br>
            <a:r>
              <a:rPr lang="el-GR" sz="2800" cap="none" dirty="0" smtClean="0">
                <a:solidFill>
                  <a:schemeClr val="accent1">
                    <a:lumMod val="60000"/>
                    <a:lumOff val="40000"/>
                  </a:schemeClr>
                </a:solidFill>
                <a:latin typeface="Times New Roman" pitchFamily="18" charset="0"/>
                <a:cs typeface="Times New Roman" pitchFamily="18" charset="0"/>
              </a:rPr>
              <a:t/>
            </a:r>
            <a:br>
              <a:rPr lang="el-GR" sz="2800" cap="none" dirty="0" smtClean="0">
                <a:solidFill>
                  <a:schemeClr val="accent1">
                    <a:lumMod val="60000"/>
                    <a:lumOff val="40000"/>
                  </a:schemeClr>
                </a:solidFill>
                <a:latin typeface="Times New Roman" pitchFamily="18" charset="0"/>
                <a:cs typeface="Times New Roman" pitchFamily="18" charset="0"/>
              </a:rPr>
            </a:br>
            <a:endParaRPr lang="el-GR" sz="2800" cap="none" dirty="0">
              <a:solidFill>
                <a:schemeClr val="accent1">
                  <a:lumMod val="60000"/>
                  <a:lumOff val="40000"/>
                </a:schemeClr>
              </a:solidFill>
              <a:latin typeface="Times New Roman" pitchFamily="18" charset="0"/>
              <a:cs typeface="Times New Roman" pitchFamily="18" charset="0"/>
            </a:endParaRPr>
          </a:p>
        </p:txBody>
      </p:sp>
      <p:sp>
        <p:nvSpPr>
          <p:cNvPr id="3" name="2 - Θέση κειμένου"/>
          <p:cNvSpPr>
            <a:spLocks noGrp="1"/>
          </p:cNvSpPr>
          <p:nvPr>
            <p:ph type="body" idx="1"/>
          </p:nvPr>
        </p:nvSpPr>
        <p:spPr>
          <a:xfrm>
            <a:off x="2285984" y="500042"/>
            <a:ext cx="6693208" cy="785818"/>
          </a:xfrm>
        </p:spPr>
        <p:txBody>
          <a:bodyPr/>
          <a:lstStyle/>
          <a:p>
            <a:pPr algn="ctr"/>
            <a:r>
              <a:rPr lang="el-GR" sz="2800" b="1" dirty="0" smtClean="0">
                <a:solidFill>
                  <a:schemeClr val="accent1">
                    <a:lumMod val="60000"/>
                    <a:lumOff val="40000"/>
                  </a:schemeClr>
                </a:solidFill>
                <a:latin typeface="Times New Roman" pitchFamily="18" charset="0"/>
                <a:cs typeface="Times New Roman" pitchFamily="18" charset="0"/>
              </a:rPr>
              <a:t>Προστιθέμενη αξία της χρήσης των ΤΠΕ</a:t>
            </a:r>
            <a:endParaRPr lang="el-GR" sz="2800" dirty="0" smtClean="0">
              <a:solidFill>
                <a:schemeClr val="accent1">
                  <a:lumMod val="60000"/>
                  <a:lumOff val="40000"/>
                </a:schemeClr>
              </a:solidFill>
              <a:latin typeface="Times New Roman" pitchFamily="18" charset="0"/>
              <a:cs typeface="Times New Roman" pitchFamily="18" charset="0"/>
            </a:endParaRPr>
          </a:p>
          <a:p>
            <a:endParaRPr lang="el-GR" dirty="0"/>
          </a:p>
        </p:txBody>
      </p:sp>
      <p:sp>
        <p:nvSpPr>
          <p:cNvPr id="4" name="3 - Θέση ημερομηνίας"/>
          <p:cNvSpPr>
            <a:spLocks noGrp="1"/>
          </p:cNvSpPr>
          <p:nvPr>
            <p:ph type="dt" sz="half" idx="10"/>
          </p:nvPr>
        </p:nvSpPr>
        <p:spPr/>
        <p:txBody>
          <a:bodyPr/>
          <a:lstStyle/>
          <a:p>
            <a:fld id="{E3C605EE-E72C-476F-B7BD-F0B216916C0E}" type="datetime1">
              <a:rPr lang="el-GR" smtClean="0"/>
              <a:pPr/>
              <a:t>20/11/2019</a:t>
            </a:fld>
            <a:endParaRPr lang="el-GR" dirty="0"/>
          </a:p>
        </p:txBody>
      </p:sp>
      <p:sp>
        <p:nvSpPr>
          <p:cNvPr id="5" name="4 - Θέση αριθμού διαφάνειας"/>
          <p:cNvSpPr>
            <a:spLocks noGrp="1"/>
          </p:cNvSpPr>
          <p:nvPr>
            <p:ph type="sldNum" sz="quarter" idx="12"/>
          </p:nvPr>
        </p:nvSpPr>
        <p:spPr/>
        <p:txBody>
          <a:bodyPr/>
          <a:lstStyle/>
          <a:p>
            <a:fld id="{29DEC323-C40B-40B1-995A-81A2F38CFCF2}" type="slidenum">
              <a:rPr lang="el-GR" smtClean="0"/>
              <a:pPr/>
              <a:t>2</a:t>
            </a:fld>
            <a:endParaRPr lang="el-GR" dirty="0"/>
          </a:p>
        </p:txBody>
      </p:sp>
      <p:sp>
        <p:nvSpPr>
          <p:cNvPr id="6" name="5 - Ορθογώνιο"/>
          <p:cNvSpPr/>
          <p:nvPr/>
        </p:nvSpPr>
        <p:spPr>
          <a:xfrm>
            <a:off x="7000892" y="5143512"/>
            <a:ext cx="1428596" cy="369332"/>
          </a:xfrm>
          <a:prstGeom prst="rect">
            <a:avLst/>
          </a:prstGeom>
        </p:spPr>
        <p:txBody>
          <a:bodyPr wrap="none">
            <a:spAutoFit/>
          </a:bodyPr>
          <a:lstStyle/>
          <a:p>
            <a:r>
              <a:rPr lang="en-US" dirty="0" smtClean="0">
                <a:latin typeface="Times New Roman" pitchFamily="18" charset="0"/>
                <a:cs typeface="Times New Roman" pitchFamily="18" charset="0"/>
              </a:rPr>
              <a:t>Rintala, 1998</a:t>
            </a:r>
            <a:endParaRPr lang="el-G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85852" y="274320"/>
            <a:ext cx="7647836" cy="1143000"/>
          </a:xfrm>
        </p:spPr>
        <p:txBody>
          <a:bodyPr>
            <a:normAutofit fontScale="90000"/>
          </a:bodyPr>
          <a:lstStyle/>
          <a:p>
            <a:r>
              <a:rPr lang="el-GR" b="1" dirty="0" smtClean="0">
                <a:solidFill>
                  <a:schemeClr val="accent1">
                    <a:lumMod val="60000"/>
                    <a:lumOff val="40000"/>
                  </a:schemeClr>
                </a:solidFill>
                <a:latin typeface="Times New Roman" pitchFamily="18" charset="0"/>
                <a:cs typeface="Times New Roman" pitchFamily="18" charset="0"/>
              </a:rPr>
              <a:t>ΠΕΡΙΕΧΟΜΕΝΟ ΙΣΤΟΣΕΛΙΔΑΣ</a:t>
            </a:r>
            <a:endParaRPr lang="el-GR" b="1" dirty="0">
              <a:solidFill>
                <a:schemeClr val="accent1">
                  <a:lumMod val="60000"/>
                  <a:lumOff val="40000"/>
                </a:schemeClr>
              </a:solidFill>
              <a:latin typeface="Times New Roman" pitchFamily="18" charset="0"/>
              <a:cs typeface="Times New Roman" pitchFamily="18" charset="0"/>
            </a:endParaRPr>
          </a:p>
        </p:txBody>
      </p:sp>
      <p:sp>
        <p:nvSpPr>
          <p:cNvPr id="5" name="4 - Θέση ημερομηνίας"/>
          <p:cNvSpPr>
            <a:spLocks noGrp="1"/>
          </p:cNvSpPr>
          <p:nvPr>
            <p:ph type="dt" sz="half" idx="10"/>
          </p:nvPr>
        </p:nvSpPr>
        <p:spPr/>
        <p:txBody>
          <a:bodyPr/>
          <a:lstStyle/>
          <a:p>
            <a:fld id="{9FC0551C-DCCC-4FE0-A95A-14229C81803C}" type="datetime1">
              <a:rPr lang="el-GR" smtClean="0"/>
              <a:pPr/>
              <a:t>20/11/2019</a:t>
            </a:fld>
            <a:endParaRPr lang="el-GR" dirty="0"/>
          </a:p>
        </p:txBody>
      </p:sp>
      <p:sp>
        <p:nvSpPr>
          <p:cNvPr id="6" name="5 - Θέση αριθμού διαφάνειας"/>
          <p:cNvSpPr>
            <a:spLocks noGrp="1"/>
          </p:cNvSpPr>
          <p:nvPr>
            <p:ph type="sldNum" sz="quarter" idx="12"/>
          </p:nvPr>
        </p:nvSpPr>
        <p:spPr/>
        <p:txBody>
          <a:bodyPr/>
          <a:lstStyle/>
          <a:p>
            <a:fld id="{29DEC323-C40B-40B1-995A-81A2F38CFCF2}" type="slidenum">
              <a:rPr lang="el-GR" smtClean="0"/>
              <a:pPr/>
              <a:t>20</a:t>
            </a:fld>
            <a:endParaRPr lang="el-GR" dirty="0"/>
          </a:p>
        </p:txBody>
      </p:sp>
      <p:pic>
        <p:nvPicPr>
          <p:cNvPr id="3074" name="Picture 2"/>
          <p:cNvPicPr>
            <a:picLocks noGrp="1" noChangeAspect="1" noChangeArrowheads="1"/>
          </p:cNvPicPr>
          <p:nvPr>
            <p:ph sz="half" idx="1"/>
          </p:nvPr>
        </p:nvPicPr>
        <p:blipFill>
          <a:blip r:embed="rId2"/>
          <a:srcRect/>
          <a:stretch>
            <a:fillRect/>
          </a:stretch>
        </p:blipFill>
        <p:spPr bwMode="auto">
          <a:xfrm>
            <a:off x="1435100" y="1928802"/>
            <a:ext cx="3922718" cy="3786214"/>
          </a:xfrm>
          <a:prstGeom prst="rect">
            <a:avLst/>
          </a:prstGeom>
          <a:noFill/>
          <a:ln w="9525">
            <a:noFill/>
            <a:miter lim="800000"/>
            <a:headEnd/>
            <a:tailEnd/>
          </a:ln>
          <a:effectLst/>
        </p:spPr>
      </p:pic>
      <p:pic>
        <p:nvPicPr>
          <p:cNvPr id="3075" name="Picture 3"/>
          <p:cNvPicPr>
            <a:picLocks noGrp="1" noChangeAspect="1" noChangeArrowheads="1"/>
          </p:cNvPicPr>
          <p:nvPr>
            <p:ph sz="half" idx="2"/>
          </p:nvPr>
        </p:nvPicPr>
        <p:blipFill>
          <a:blip r:embed="rId3"/>
          <a:srcRect/>
          <a:stretch>
            <a:fillRect/>
          </a:stretch>
        </p:blipFill>
        <p:spPr bwMode="auto">
          <a:xfrm>
            <a:off x="5429256" y="1857364"/>
            <a:ext cx="3571900" cy="3857651"/>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AEF226F-C472-4905-BE3A-283D2A93313E}" type="datetime1">
              <a:rPr lang="el-GR" smtClean="0"/>
              <a:pPr/>
              <a:t>20/11/2019</a:t>
            </a:fld>
            <a:endParaRPr lang="el-GR" dirty="0"/>
          </a:p>
        </p:txBody>
      </p:sp>
      <p:sp>
        <p:nvSpPr>
          <p:cNvPr id="4" name="3 - Θέση αριθμού διαφάνειας"/>
          <p:cNvSpPr>
            <a:spLocks noGrp="1"/>
          </p:cNvSpPr>
          <p:nvPr>
            <p:ph type="sldNum" sz="quarter" idx="12"/>
          </p:nvPr>
        </p:nvSpPr>
        <p:spPr/>
        <p:txBody>
          <a:bodyPr/>
          <a:lstStyle/>
          <a:p>
            <a:fld id="{29DEC323-C40B-40B1-995A-81A2F38CFCF2}" type="slidenum">
              <a:rPr lang="el-GR" smtClean="0"/>
              <a:pPr/>
              <a:t>21</a:t>
            </a:fld>
            <a:endParaRPr lang="el-GR" dirty="0"/>
          </a:p>
        </p:txBody>
      </p:sp>
      <p:pic>
        <p:nvPicPr>
          <p:cNvPr id="8" name="7 - Θέση εικόνας" descr="Screenshot_2019-07-04 ΣΧΕΔΙΟ ΜΑΘΗΜΑΤΟΣ στοκ εικόνες εικόνα από έννοια, επιχείρηση - 77944506.png"/>
          <p:cNvPicPr>
            <a:picLocks noGrp="1" noChangeAspect="1"/>
          </p:cNvPicPr>
          <p:nvPr>
            <p:ph type="pic" idx="1"/>
          </p:nvPr>
        </p:nvPicPr>
        <p:blipFill>
          <a:blip r:embed="rId2"/>
          <a:srcRect l="14886" r="14886"/>
          <a:stretch>
            <a:fillRect/>
          </a:stretch>
        </p:blipFill>
        <p:spPr/>
      </p:pic>
      <p:sp>
        <p:nvSpPr>
          <p:cNvPr id="6" name="5 - Θέση κειμένου"/>
          <p:cNvSpPr>
            <a:spLocks noGrp="1"/>
          </p:cNvSpPr>
          <p:nvPr>
            <p:ph type="body" sz="half" idx="2"/>
          </p:nvPr>
        </p:nvSpPr>
        <p:spPr/>
        <p:txBody>
          <a:bodyPr>
            <a:normAutofit/>
          </a:bodyPr>
          <a:lstStyle/>
          <a:p>
            <a:r>
              <a:rPr lang="el-GR" sz="2800" b="1" dirty="0" smtClean="0">
                <a:solidFill>
                  <a:schemeClr val="accent1">
                    <a:lumMod val="60000"/>
                    <a:lumOff val="40000"/>
                  </a:schemeClr>
                </a:solidFill>
                <a:latin typeface="Times New Roman" pitchFamily="18" charset="0"/>
                <a:cs typeface="Times New Roman" pitchFamily="18" charset="0"/>
              </a:rPr>
              <a:t>ΒΙΒΛΙΟΓΡΑΦΙΑ</a:t>
            </a:r>
            <a:endParaRPr lang="el-GR" sz="2800" b="1" dirty="0">
              <a:solidFill>
                <a:schemeClr val="accent1">
                  <a:lumMod val="60000"/>
                  <a:lumOff val="40000"/>
                </a:schemeClr>
              </a:solidFill>
              <a:latin typeface="Times New Roman" pitchFamily="18" charset="0"/>
              <a:cs typeface="Times New Roman" pitchFamily="18" charset="0"/>
            </a:endParaRPr>
          </a:p>
        </p:txBody>
      </p:sp>
      <p:sp>
        <p:nvSpPr>
          <p:cNvPr id="7" name="6 - Τίτλος"/>
          <p:cNvSpPr>
            <a:spLocks noGrp="1"/>
          </p:cNvSpPr>
          <p:nvPr>
            <p:ph type="title"/>
          </p:nvPr>
        </p:nvSpPr>
        <p:spPr>
          <a:xfrm>
            <a:off x="5429256" y="1000108"/>
            <a:ext cx="3714744" cy="7001917"/>
          </a:xfrm>
          <a:prstGeom prst="rect">
            <a:avLst/>
          </a:prstGeom>
        </p:spPr>
        <p:txBody>
          <a:bodyPr wrap="square">
            <a:spAutoFit/>
          </a:bodyPr>
          <a:lstStyle/>
          <a:p>
            <a:r>
              <a:rPr lang="el-GR" sz="1200" b="0" dirty="0" smtClean="0">
                <a:latin typeface="Times New Roman" pitchFamily="18" charset="0"/>
                <a:cs typeface="Times New Roman" pitchFamily="18" charset="0"/>
              </a:rPr>
              <a:t>Βερναδάκης, N., Αυγερινός, A., Ζέτου, E., Γιαννούση, Μ. &amp; Κιουμουρτζόγλου, E. (2006). Μαθαίνοντας με την Τεχνολογία των Πολυμέσων - Υπόσχεση ή Πραγματικότητα;. </a:t>
            </a:r>
            <a:r>
              <a:rPr lang="el-GR" sz="1200" b="0" i="1" dirty="0" smtClean="0">
                <a:latin typeface="Times New Roman" pitchFamily="18" charset="0"/>
                <a:cs typeface="Times New Roman" pitchFamily="18" charset="0"/>
              </a:rPr>
              <a:t>Αναζητήσεις στη Φυσική Αγωγή και τον Αθλητισμό, 4</a:t>
            </a:r>
            <a:r>
              <a:rPr lang="el-GR" sz="1200" b="0" dirty="0" smtClean="0">
                <a:latin typeface="Times New Roman" pitchFamily="18" charset="0"/>
                <a:cs typeface="Times New Roman" pitchFamily="18" charset="0"/>
              </a:rPr>
              <a:t>(2), 326-340. </a:t>
            </a:r>
            <a:br>
              <a:rPr lang="el-GR" sz="1200" b="0" dirty="0" smtClean="0">
                <a:latin typeface="Times New Roman" pitchFamily="18" charset="0"/>
                <a:cs typeface="Times New Roman" pitchFamily="18" charset="0"/>
              </a:rPr>
            </a:br>
            <a:r>
              <a:rPr lang="el-GR" sz="1200" b="0" dirty="0" smtClean="0">
                <a:latin typeface="Times New Roman" pitchFamily="18" charset="0"/>
                <a:cs typeface="Times New Roman" pitchFamily="18" charset="0"/>
              </a:rPr>
              <a:t/>
            </a:r>
            <a:br>
              <a:rPr lang="el-GR" sz="1200" b="0" dirty="0" smtClean="0">
                <a:latin typeface="Times New Roman" pitchFamily="18" charset="0"/>
                <a:cs typeface="Times New Roman" pitchFamily="18" charset="0"/>
              </a:rPr>
            </a:br>
            <a:r>
              <a:rPr lang="en-US" sz="1200" b="0" dirty="0" smtClean="0">
                <a:latin typeface="Times New Roman" pitchFamily="18" charset="0"/>
                <a:cs typeface="Times New Roman" pitchFamily="18" charset="0"/>
              </a:rPr>
              <a:t>Rintala, J. (1998). Computer technology in higher education:an experiment not a solution. </a:t>
            </a:r>
            <a:r>
              <a:rPr lang="en-US" sz="1200" b="0" i="1" dirty="0" smtClean="0">
                <a:latin typeface="Times New Roman" pitchFamily="18" charset="0"/>
                <a:cs typeface="Times New Roman" pitchFamily="18" charset="0"/>
              </a:rPr>
              <a:t>Quest, 50</a:t>
            </a:r>
            <a:r>
              <a:rPr lang="en-US" sz="1200" b="0" dirty="0" smtClean="0">
                <a:latin typeface="Times New Roman" pitchFamily="18" charset="0"/>
                <a:cs typeface="Times New Roman" pitchFamily="18" charset="0"/>
              </a:rPr>
              <a:t>,366-378.</a:t>
            </a:r>
            <a:r>
              <a:rPr lang="el-GR" sz="1200" b="0" dirty="0" smtClean="0">
                <a:latin typeface="Times New Roman" pitchFamily="18" charset="0"/>
                <a:cs typeface="Times New Roman" pitchFamily="18" charset="0"/>
              </a:rPr>
              <a:t/>
            </a:r>
            <a:br>
              <a:rPr lang="el-GR" sz="1200" b="0" dirty="0" smtClean="0">
                <a:latin typeface="Times New Roman" pitchFamily="18" charset="0"/>
                <a:cs typeface="Times New Roman" pitchFamily="18" charset="0"/>
              </a:rPr>
            </a:br>
            <a:r>
              <a:rPr lang="el-GR" sz="1200" b="0" dirty="0" smtClean="0">
                <a:solidFill>
                  <a:schemeClr val="tx1"/>
                </a:solidFill>
                <a:latin typeface="Times New Roman" pitchFamily="18" charset="0"/>
                <a:cs typeface="Times New Roman" pitchFamily="18" charset="0"/>
              </a:rPr>
              <a:t/>
            </a:r>
            <a:br>
              <a:rPr lang="el-GR" sz="1200" b="0" dirty="0" smtClean="0">
                <a:solidFill>
                  <a:schemeClr val="tx1"/>
                </a:solidFill>
                <a:latin typeface="Times New Roman" pitchFamily="18" charset="0"/>
                <a:cs typeface="Times New Roman" pitchFamily="18" charset="0"/>
              </a:rPr>
            </a:br>
            <a:r>
              <a:rPr lang="en-US" sz="1200" b="0" dirty="0" smtClean="0">
                <a:latin typeface="Times New Roman" pitchFamily="18" charset="0"/>
                <a:cs typeface="Times New Roman" pitchFamily="18" charset="0"/>
              </a:rPr>
              <a:t>Siskos, A., Antoniou, A., Papaioannou, A.&amp; Laparidis, K. (2005). Effects of multimedia computer-assisted instruction (MCAI) on academic achievement in physical education of Greek primary students. </a:t>
            </a:r>
            <a:r>
              <a:rPr lang="el-GR" sz="1200" b="0" i="1" dirty="0" smtClean="0">
                <a:latin typeface="Times New Roman" pitchFamily="18" charset="0"/>
                <a:cs typeface="Times New Roman" pitchFamily="18" charset="0"/>
              </a:rPr>
              <a:t>Interactive Educational Multimedia</a:t>
            </a:r>
            <a:r>
              <a:rPr lang="el-GR" sz="1200" b="0" dirty="0" smtClean="0">
                <a:latin typeface="Times New Roman" pitchFamily="18" charset="0"/>
                <a:cs typeface="Times New Roman" pitchFamily="18" charset="0"/>
              </a:rPr>
              <a:t>, </a:t>
            </a:r>
            <a:r>
              <a:rPr lang="el-GR" sz="1200" b="0" i="1" dirty="0" smtClean="0">
                <a:latin typeface="Times New Roman" pitchFamily="18" charset="0"/>
                <a:cs typeface="Times New Roman" pitchFamily="18" charset="0"/>
              </a:rPr>
              <a:t>10</a:t>
            </a:r>
            <a:r>
              <a:rPr lang="el-GR" sz="1200" b="0" dirty="0" smtClean="0">
                <a:latin typeface="Times New Roman" pitchFamily="18" charset="0"/>
                <a:cs typeface="Times New Roman" pitchFamily="18" charset="0"/>
              </a:rPr>
              <a:t>, 61-77.</a:t>
            </a:r>
            <a:br>
              <a:rPr lang="el-GR" sz="1200" b="0" dirty="0" smtClean="0">
                <a:latin typeface="Times New Roman" pitchFamily="18" charset="0"/>
                <a:cs typeface="Times New Roman" pitchFamily="18" charset="0"/>
              </a:rPr>
            </a:br>
            <a:r>
              <a:rPr lang="el-GR" sz="1200" b="0" dirty="0" smtClean="0">
                <a:latin typeface="Times New Roman" pitchFamily="18" charset="0"/>
                <a:cs typeface="Times New Roman" pitchFamily="18" charset="0"/>
              </a:rPr>
              <a:t/>
            </a:r>
            <a:br>
              <a:rPr lang="el-GR" sz="1200" b="0" dirty="0" smtClean="0">
                <a:latin typeface="Times New Roman" pitchFamily="18" charset="0"/>
                <a:cs typeface="Times New Roman" pitchFamily="18" charset="0"/>
              </a:rPr>
            </a:br>
            <a:r>
              <a:rPr lang="el-GR" sz="1200" i="1" dirty="0" smtClean="0">
                <a:latin typeface="Times New Roman" pitchFamily="18" charset="0"/>
                <a:cs typeface="Times New Roman" pitchFamily="18" charset="0"/>
              </a:rPr>
              <a:t>Διαδίκτυο</a:t>
            </a:r>
            <a:r>
              <a:rPr lang="el-GR" sz="1200" dirty="0" smtClean="0">
                <a:latin typeface="Times New Roman" pitchFamily="18" charset="0"/>
                <a:cs typeface="Times New Roman" pitchFamily="18" charset="0"/>
              </a:rPr>
              <a:t/>
            </a:r>
            <a:br>
              <a:rPr lang="el-GR" sz="1200" dirty="0" smtClean="0">
                <a:latin typeface="Times New Roman" pitchFamily="18" charset="0"/>
                <a:cs typeface="Times New Roman" pitchFamily="18" charset="0"/>
              </a:rPr>
            </a:br>
            <a:r>
              <a:rPr lang="el-GR" sz="1200" b="0" dirty="0" smtClean="0">
                <a:solidFill>
                  <a:schemeClr val="tx1"/>
                </a:solidFill>
                <a:latin typeface="Times New Roman" pitchFamily="18" charset="0"/>
                <a:cs typeface="Times New Roman" pitchFamily="18" charset="0"/>
              </a:rPr>
              <a:t/>
            </a:r>
            <a:br>
              <a:rPr lang="el-GR" sz="1200" b="0" dirty="0" smtClean="0">
                <a:solidFill>
                  <a:schemeClr val="tx1"/>
                </a:solidFill>
                <a:latin typeface="Times New Roman" pitchFamily="18" charset="0"/>
                <a:cs typeface="Times New Roman" pitchFamily="18" charset="0"/>
              </a:rPr>
            </a:br>
            <a:r>
              <a:rPr lang="en-US" sz="1200" b="0" dirty="0" smtClean="0">
                <a:solidFill>
                  <a:schemeClr val="tx1"/>
                </a:solidFill>
                <a:latin typeface="Times New Roman" pitchFamily="18" charset="0"/>
                <a:cs typeface="Times New Roman" pitchFamily="18" charset="0"/>
              </a:rPr>
              <a:t>https://epaizovolley.weebly.com/ </a:t>
            </a:r>
            <a:r>
              <a:rPr lang="el-GR" sz="1200" b="0" dirty="0" smtClean="0">
                <a:solidFill>
                  <a:schemeClr val="tx1"/>
                </a:solidFill>
                <a:latin typeface="Times New Roman" pitchFamily="18" charset="0"/>
                <a:cs typeface="Times New Roman" pitchFamily="18" charset="0"/>
              </a:rPr>
              <a:t/>
            </a:r>
            <a:br>
              <a:rPr lang="el-GR" sz="1200" b="0" dirty="0" smtClean="0">
                <a:solidFill>
                  <a:schemeClr val="tx1"/>
                </a:solidFill>
                <a:latin typeface="Times New Roman" pitchFamily="18" charset="0"/>
                <a:cs typeface="Times New Roman" pitchFamily="18" charset="0"/>
              </a:rPr>
            </a:br>
            <a:r>
              <a:rPr lang="el-GR" sz="1200" b="0" dirty="0" smtClean="0">
                <a:solidFill>
                  <a:schemeClr val="tx1"/>
                </a:solidFill>
                <a:latin typeface="Times New Roman" pitchFamily="18" charset="0"/>
                <a:cs typeface="Times New Roman" pitchFamily="18" charset="0"/>
              </a:rPr>
              <a:t/>
            </a:r>
            <a:br>
              <a:rPr lang="el-GR" sz="1200" b="0" dirty="0" smtClean="0">
                <a:solidFill>
                  <a:schemeClr val="tx1"/>
                </a:solidFill>
                <a:latin typeface="Times New Roman" pitchFamily="18" charset="0"/>
                <a:cs typeface="Times New Roman" pitchFamily="18" charset="0"/>
              </a:rPr>
            </a:br>
            <a:r>
              <a:rPr lang="en-US" sz="1200" b="0" dirty="0" smtClean="0">
                <a:solidFill>
                  <a:schemeClr val="tx1"/>
                </a:solidFill>
                <a:latin typeface="Times New Roman" pitchFamily="18" charset="0"/>
                <a:cs typeface="Times New Roman" pitchFamily="18" charset="0"/>
              </a:rPr>
              <a:t>http://aesop.iep.edu.gr/node/7670 </a:t>
            </a:r>
            <a:r>
              <a:rPr lang="el-GR" sz="1200" b="0" dirty="0" smtClean="0">
                <a:solidFill>
                  <a:schemeClr val="tx1"/>
                </a:solidFill>
                <a:latin typeface="Times New Roman" pitchFamily="18" charset="0"/>
                <a:cs typeface="Times New Roman" pitchFamily="18" charset="0"/>
              </a:rPr>
              <a:t/>
            </a:r>
            <a:br>
              <a:rPr lang="el-GR" sz="1200" b="0" dirty="0" smtClean="0">
                <a:solidFill>
                  <a:schemeClr val="tx1"/>
                </a:solidFill>
                <a:latin typeface="Times New Roman" pitchFamily="18" charset="0"/>
                <a:cs typeface="Times New Roman" pitchFamily="18" charset="0"/>
              </a:rPr>
            </a:br>
            <a:r>
              <a:rPr lang="el-GR" sz="1200" b="0" dirty="0" smtClean="0">
                <a:solidFill>
                  <a:schemeClr val="tx1"/>
                </a:solidFill>
                <a:latin typeface="Times New Roman" pitchFamily="18" charset="0"/>
                <a:cs typeface="Times New Roman" pitchFamily="18" charset="0"/>
              </a:rPr>
              <a:t/>
            </a:r>
            <a:br>
              <a:rPr lang="el-GR" sz="1200" b="0" dirty="0" smtClean="0">
                <a:solidFill>
                  <a:schemeClr val="tx1"/>
                </a:solidFill>
                <a:latin typeface="Times New Roman" pitchFamily="18" charset="0"/>
                <a:cs typeface="Times New Roman" pitchFamily="18" charset="0"/>
              </a:rPr>
            </a:br>
            <a:r>
              <a:rPr lang="en-US" sz="1200" b="0" dirty="0" smtClean="0">
                <a:solidFill>
                  <a:schemeClr val="tx1"/>
                </a:solidFill>
                <a:latin typeface="Times New Roman" pitchFamily="18" charset="0"/>
                <a:cs typeface="Times New Roman" pitchFamily="18" charset="0"/>
              </a:rPr>
              <a:t>http://ebooks.edu.gr/new/ </a:t>
            </a:r>
            <a:r>
              <a:rPr lang="el-GR" sz="1200" b="0" dirty="0" smtClean="0">
                <a:solidFill>
                  <a:schemeClr val="tx1"/>
                </a:solidFill>
                <a:latin typeface="Times New Roman" pitchFamily="18" charset="0"/>
                <a:cs typeface="Times New Roman" pitchFamily="18" charset="0"/>
              </a:rPr>
              <a:t/>
            </a:r>
            <a:br>
              <a:rPr lang="el-GR" sz="1200" b="0" dirty="0" smtClean="0">
                <a:solidFill>
                  <a:schemeClr val="tx1"/>
                </a:solidFill>
                <a:latin typeface="Times New Roman" pitchFamily="18" charset="0"/>
                <a:cs typeface="Times New Roman" pitchFamily="18" charset="0"/>
              </a:rPr>
            </a:br>
            <a:r>
              <a:rPr lang="el-GR" sz="1600" dirty="0" smtClean="0">
                <a:solidFill>
                  <a:schemeClr val="accent1">
                    <a:lumMod val="60000"/>
                    <a:lumOff val="40000"/>
                  </a:schemeClr>
                </a:solidFill>
                <a:latin typeface="Times New Roman" pitchFamily="18" charset="0"/>
                <a:cs typeface="Times New Roman" pitchFamily="18" charset="0"/>
              </a:rPr>
              <a:t/>
            </a:r>
            <a:br>
              <a:rPr lang="el-GR" sz="1600" dirty="0" smtClean="0">
                <a:solidFill>
                  <a:schemeClr val="accent1">
                    <a:lumMod val="60000"/>
                    <a:lumOff val="40000"/>
                  </a:schemeClr>
                </a:solidFill>
                <a:latin typeface="Times New Roman" pitchFamily="18" charset="0"/>
                <a:cs typeface="Times New Roman" pitchFamily="18" charset="0"/>
              </a:rPr>
            </a:br>
            <a:r>
              <a:rPr lang="el-GR" sz="1600" b="0" dirty="0" smtClean="0">
                <a:solidFill>
                  <a:schemeClr val="tx1"/>
                </a:solidFill>
                <a:latin typeface="Times New Roman" pitchFamily="18" charset="0"/>
                <a:cs typeface="Times New Roman" pitchFamily="18" charset="0"/>
              </a:rPr>
              <a:t/>
            </a:r>
            <a:br>
              <a:rPr lang="el-GR" sz="1600" b="0" dirty="0" smtClean="0">
                <a:solidFill>
                  <a:schemeClr val="tx1"/>
                </a:solidFill>
                <a:latin typeface="Times New Roman" pitchFamily="18" charset="0"/>
                <a:cs typeface="Times New Roman" pitchFamily="18" charset="0"/>
              </a:rPr>
            </a:br>
            <a:r>
              <a:rPr lang="el-GR" sz="1600" b="0" dirty="0" smtClean="0">
                <a:solidFill>
                  <a:schemeClr val="tx1"/>
                </a:solidFill>
                <a:latin typeface="Times New Roman" pitchFamily="18" charset="0"/>
                <a:cs typeface="Times New Roman" pitchFamily="18" charset="0"/>
              </a:rPr>
              <a:t/>
            </a:r>
            <a:br>
              <a:rPr lang="el-GR" sz="1600" b="0" dirty="0" smtClean="0">
                <a:solidFill>
                  <a:schemeClr val="tx1"/>
                </a:solidFill>
                <a:latin typeface="Times New Roman" pitchFamily="18" charset="0"/>
                <a:cs typeface="Times New Roman" pitchFamily="18" charset="0"/>
              </a:rPr>
            </a:br>
            <a:r>
              <a:rPr lang="el-GR" sz="1600" b="0" dirty="0" smtClean="0">
                <a:latin typeface="Times New Roman" pitchFamily="18" charset="0"/>
                <a:cs typeface="Times New Roman" pitchFamily="18" charset="0"/>
              </a:rPr>
              <a:t/>
            </a:r>
            <a:br>
              <a:rPr lang="el-GR" sz="1600" b="0" dirty="0" smtClean="0">
                <a:latin typeface="Times New Roman" pitchFamily="18" charset="0"/>
                <a:cs typeface="Times New Roman" pitchFamily="18" charset="0"/>
              </a:rPr>
            </a:br>
            <a:r>
              <a:rPr lang="el-GR" sz="1600" b="0" dirty="0" smtClean="0">
                <a:latin typeface="Times New Roman" pitchFamily="18" charset="0"/>
                <a:cs typeface="Times New Roman" pitchFamily="18" charset="0"/>
              </a:rPr>
              <a:t/>
            </a:r>
            <a:br>
              <a:rPr lang="el-GR" sz="1600" b="0" dirty="0" smtClean="0">
                <a:latin typeface="Times New Roman" pitchFamily="18" charset="0"/>
                <a:cs typeface="Times New Roman" pitchFamily="18" charset="0"/>
              </a:rPr>
            </a:br>
            <a:r>
              <a:rPr lang="el-GR" sz="2400" b="0" dirty="0" smtClean="0">
                <a:latin typeface="Times New Roman" pitchFamily="18" charset="0"/>
                <a:cs typeface="Times New Roman" pitchFamily="18" charset="0"/>
              </a:rPr>
              <a:t/>
            </a:r>
            <a:br>
              <a:rPr lang="el-GR" sz="2400" b="0" dirty="0" smtClean="0">
                <a:latin typeface="Times New Roman" pitchFamily="18" charset="0"/>
                <a:cs typeface="Times New Roman" pitchFamily="18" charset="0"/>
              </a:rPr>
            </a:br>
            <a:r>
              <a:rPr lang="el-GR" sz="2400" dirty="0" smtClean="0">
                <a:latin typeface="Times New Roman" pitchFamily="18" charset="0"/>
                <a:cs typeface="Times New Roman" pitchFamily="18" charset="0"/>
              </a:rPr>
              <a:t/>
            </a:r>
            <a:br>
              <a:rPr lang="el-GR" sz="2400" dirty="0" smtClean="0">
                <a:latin typeface="Times New Roman" pitchFamily="18" charset="0"/>
                <a:cs typeface="Times New Roman" pitchFamily="18" charset="0"/>
              </a:rPr>
            </a:br>
            <a:r>
              <a:rPr lang="el-GR" sz="2400" dirty="0" smtClean="0">
                <a:latin typeface="Times New Roman" pitchFamily="18" charset="0"/>
                <a:cs typeface="Times New Roman" pitchFamily="18" charset="0"/>
              </a:rPr>
              <a:t/>
            </a:r>
            <a:br>
              <a:rPr lang="el-GR" sz="2400" dirty="0" smtClean="0">
                <a:latin typeface="Times New Roman" pitchFamily="18" charset="0"/>
                <a:cs typeface="Times New Roman" pitchFamily="18" charset="0"/>
              </a:rPr>
            </a:br>
            <a:endParaRPr lang="el-GR"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71736" y="1428736"/>
            <a:ext cx="6400800" cy="2286000"/>
          </a:xfrm>
        </p:spPr>
        <p:txBody>
          <a:bodyPr>
            <a:noAutofit/>
          </a:bodyPr>
          <a:lstStyle/>
          <a:p>
            <a:r>
              <a:rPr lang="en-US" sz="2800" b="0" cap="none" dirty="0" smtClean="0">
                <a:solidFill>
                  <a:schemeClr val="tx1"/>
                </a:solidFill>
                <a:effectLst/>
                <a:latin typeface="Times New Roman" pitchFamily="18" charset="0"/>
                <a:cs typeface="Times New Roman" pitchFamily="18" charset="0"/>
              </a:rPr>
              <a:t/>
            </a:r>
            <a:br>
              <a:rPr lang="en-US" sz="2800" b="0" cap="none" dirty="0" smtClean="0">
                <a:solidFill>
                  <a:schemeClr val="tx1"/>
                </a:solidFill>
                <a:effectLst/>
                <a:latin typeface="Times New Roman" pitchFamily="18" charset="0"/>
                <a:cs typeface="Times New Roman" pitchFamily="18" charset="0"/>
              </a:rPr>
            </a:br>
            <a:r>
              <a:rPr lang="en-US" sz="2800" b="0" cap="none" dirty="0" smtClean="0">
                <a:solidFill>
                  <a:schemeClr val="tx1"/>
                </a:solidFill>
                <a:effectLst/>
                <a:latin typeface="Times New Roman" pitchFamily="18" charset="0"/>
                <a:cs typeface="Times New Roman" pitchFamily="18" charset="0"/>
              </a:rPr>
              <a:t/>
            </a:r>
            <a:br>
              <a:rPr lang="en-US" sz="2800" b="0" cap="none" dirty="0" smtClean="0">
                <a:solidFill>
                  <a:schemeClr val="tx1"/>
                </a:solidFill>
                <a:effectLst/>
                <a:latin typeface="Times New Roman" pitchFamily="18" charset="0"/>
                <a:cs typeface="Times New Roman" pitchFamily="18" charset="0"/>
              </a:rPr>
            </a:br>
            <a:r>
              <a:rPr lang="en-US" sz="2800" b="0" cap="none" dirty="0" smtClean="0">
                <a:solidFill>
                  <a:schemeClr val="tx1"/>
                </a:solidFill>
                <a:effectLst/>
                <a:latin typeface="Times New Roman" pitchFamily="18" charset="0"/>
                <a:cs typeface="Times New Roman" pitchFamily="18" charset="0"/>
              </a:rPr>
              <a:t/>
            </a:r>
            <a:br>
              <a:rPr lang="en-US" sz="2800" b="0" cap="none" dirty="0" smtClean="0">
                <a:solidFill>
                  <a:schemeClr val="tx1"/>
                </a:solidFill>
                <a:effectLst/>
                <a:latin typeface="Times New Roman" pitchFamily="18" charset="0"/>
                <a:cs typeface="Times New Roman" pitchFamily="18" charset="0"/>
              </a:rPr>
            </a:br>
            <a:r>
              <a:rPr lang="el-GR" sz="2800" cap="none" dirty="0" smtClean="0">
                <a:solidFill>
                  <a:schemeClr val="accent1">
                    <a:lumMod val="60000"/>
                    <a:lumOff val="40000"/>
                  </a:schemeClr>
                </a:solidFill>
                <a:latin typeface="Times New Roman" pitchFamily="18" charset="0"/>
                <a:cs typeface="Times New Roman" pitchFamily="18" charset="0"/>
              </a:rPr>
              <a:t/>
            </a:r>
            <a:br>
              <a:rPr lang="el-GR" sz="2800" cap="none" dirty="0" smtClean="0">
                <a:solidFill>
                  <a:schemeClr val="accent1">
                    <a:lumMod val="60000"/>
                    <a:lumOff val="40000"/>
                  </a:schemeClr>
                </a:solidFill>
                <a:latin typeface="Times New Roman" pitchFamily="18" charset="0"/>
                <a:cs typeface="Times New Roman" pitchFamily="18" charset="0"/>
              </a:rPr>
            </a:br>
            <a:endParaRPr lang="el-GR" sz="2800" cap="none" dirty="0">
              <a:solidFill>
                <a:schemeClr val="accent1">
                  <a:lumMod val="60000"/>
                  <a:lumOff val="40000"/>
                </a:schemeClr>
              </a:solidFill>
              <a:latin typeface="Times New Roman" pitchFamily="18" charset="0"/>
              <a:cs typeface="Times New Roman" pitchFamily="18" charset="0"/>
            </a:endParaRPr>
          </a:p>
        </p:txBody>
      </p:sp>
      <p:sp>
        <p:nvSpPr>
          <p:cNvPr id="3" name="2 - Θέση κειμένου"/>
          <p:cNvSpPr>
            <a:spLocks noGrp="1"/>
          </p:cNvSpPr>
          <p:nvPr>
            <p:ph type="body" idx="1"/>
          </p:nvPr>
        </p:nvSpPr>
        <p:spPr>
          <a:xfrm>
            <a:off x="2285984" y="500042"/>
            <a:ext cx="6693208" cy="785818"/>
          </a:xfrm>
        </p:spPr>
        <p:txBody>
          <a:bodyPr/>
          <a:lstStyle/>
          <a:p>
            <a:pPr algn="ctr"/>
            <a:r>
              <a:rPr lang="el-GR" sz="3200" b="1" dirty="0" smtClean="0">
                <a:solidFill>
                  <a:schemeClr val="accent1">
                    <a:lumMod val="60000"/>
                    <a:lumOff val="40000"/>
                  </a:schemeClr>
                </a:solidFill>
                <a:latin typeface="Times New Roman" pitchFamily="18" charset="0"/>
                <a:cs typeface="Times New Roman" pitchFamily="18" charset="0"/>
              </a:rPr>
              <a:t>Μια εναλλακτική πρόταση</a:t>
            </a:r>
            <a:endParaRPr lang="el-GR" sz="3200" dirty="0" smtClean="0">
              <a:solidFill>
                <a:schemeClr val="accent1">
                  <a:lumMod val="60000"/>
                  <a:lumOff val="40000"/>
                </a:schemeClr>
              </a:solidFill>
              <a:latin typeface="Times New Roman" pitchFamily="18" charset="0"/>
              <a:cs typeface="Times New Roman" pitchFamily="18" charset="0"/>
            </a:endParaRPr>
          </a:p>
          <a:p>
            <a:endParaRPr lang="el-GR" dirty="0"/>
          </a:p>
        </p:txBody>
      </p:sp>
      <p:sp>
        <p:nvSpPr>
          <p:cNvPr id="4" name="3 - Θέση ημερομηνίας"/>
          <p:cNvSpPr>
            <a:spLocks noGrp="1"/>
          </p:cNvSpPr>
          <p:nvPr>
            <p:ph type="dt" sz="half" idx="10"/>
          </p:nvPr>
        </p:nvSpPr>
        <p:spPr/>
        <p:txBody>
          <a:bodyPr/>
          <a:lstStyle/>
          <a:p>
            <a:fld id="{E3C605EE-E72C-476F-B7BD-F0B216916C0E}" type="datetime1">
              <a:rPr lang="el-GR" smtClean="0"/>
              <a:pPr/>
              <a:t>20/11/2019</a:t>
            </a:fld>
            <a:endParaRPr lang="el-GR" dirty="0"/>
          </a:p>
        </p:txBody>
      </p:sp>
      <p:sp>
        <p:nvSpPr>
          <p:cNvPr id="5" name="4 - Θέση αριθμού διαφάνειας"/>
          <p:cNvSpPr>
            <a:spLocks noGrp="1"/>
          </p:cNvSpPr>
          <p:nvPr>
            <p:ph type="sldNum" sz="quarter" idx="12"/>
          </p:nvPr>
        </p:nvSpPr>
        <p:spPr/>
        <p:txBody>
          <a:bodyPr/>
          <a:lstStyle/>
          <a:p>
            <a:fld id="{29DEC323-C40B-40B1-995A-81A2F38CFCF2}" type="slidenum">
              <a:rPr lang="el-GR" smtClean="0"/>
              <a:pPr/>
              <a:t>3</a:t>
            </a:fld>
            <a:endParaRPr lang="el-GR" dirty="0"/>
          </a:p>
        </p:txBody>
      </p:sp>
      <p:sp>
        <p:nvSpPr>
          <p:cNvPr id="6" name="5 - Ορθογώνιο"/>
          <p:cNvSpPr/>
          <p:nvPr/>
        </p:nvSpPr>
        <p:spPr>
          <a:xfrm>
            <a:off x="2714612" y="4429132"/>
            <a:ext cx="6215106" cy="369332"/>
          </a:xfrm>
          <a:prstGeom prst="rect">
            <a:avLst/>
          </a:prstGeom>
        </p:spPr>
        <p:txBody>
          <a:bodyPr wrap="square">
            <a:spAutoFit/>
          </a:bodyPr>
          <a:lstStyle/>
          <a:p>
            <a:endParaRPr lang="el-GR" dirty="0">
              <a:latin typeface="Times New Roman" pitchFamily="18" charset="0"/>
              <a:cs typeface="Times New Roman" pitchFamily="18" charset="0"/>
            </a:endParaRPr>
          </a:p>
        </p:txBody>
      </p:sp>
      <p:sp>
        <p:nvSpPr>
          <p:cNvPr id="7" name="6 - Ορθογώνιο"/>
          <p:cNvSpPr/>
          <p:nvPr/>
        </p:nvSpPr>
        <p:spPr>
          <a:xfrm>
            <a:off x="2500298" y="2214554"/>
            <a:ext cx="6500858" cy="2677656"/>
          </a:xfrm>
          <a:prstGeom prst="rect">
            <a:avLst/>
          </a:prstGeom>
        </p:spPr>
        <p:txBody>
          <a:bodyPr wrap="square">
            <a:spAutoFit/>
          </a:bodyPr>
          <a:lstStyle/>
          <a:p>
            <a:pPr algn="just"/>
            <a:r>
              <a:rPr lang="el-GR" sz="2800" dirty="0" smtClean="0">
                <a:latin typeface="Times New Roman" pitchFamily="18" charset="0"/>
                <a:cs typeface="Times New Roman" pitchFamily="18" charset="0"/>
              </a:rPr>
              <a:t>Η διδασκαλία της Φυσικής Αγωγής  με τη βοήθεια υπολογιστή είναι </a:t>
            </a:r>
            <a:r>
              <a:rPr lang="el-GR" sz="2800" b="1" i="1" dirty="0" smtClean="0">
                <a:latin typeface="Times New Roman" pitchFamily="18" charset="0"/>
                <a:cs typeface="Times New Roman" pitchFamily="18" charset="0"/>
              </a:rPr>
              <a:t>μια καλή εναλλακτική πρόταση</a:t>
            </a:r>
            <a:r>
              <a:rPr lang="el-GR" sz="2800" dirty="0" smtClean="0">
                <a:latin typeface="Times New Roman" pitchFamily="18" charset="0"/>
                <a:cs typeface="Times New Roman" pitchFamily="18" charset="0"/>
              </a:rPr>
              <a:t>, όταν οι καιρικές συνθήκες είναι άσχημες και όταν υπάρχει έλλειψη των κατάλληλων υλικοτεχνικών εγκαταστάσεων στα σχολεία</a:t>
            </a:r>
            <a:endParaRPr lang="el-GR" sz="28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42976" y="359898"/>
            <a:ext cx="7696224" cy="925962"/>
          </a:xfrm>
        </p:spPr>
        <p:txBody>
          <a:bodyPr>
            <a:normAutofit/>
          </a:bodyPr>
          <a:lstStyle/>
          <a:p>
            <a:pPr algn="ctr"/>
            <a:r>
              <a:rPr lang="el-GR" sz="3200" b="1" dirty="0" smtClean="0">
                <a:solidFill>
                  <a:schemeClr val="accent1">
                    <a:lumMod val="60000"/>
                    <a:lumOff val="40000"/>
                  </a:schemeClr>
                </a:solidFill>
                <a:latin typeface="Times New Roman" pitchFamily="18" charset="0"/>
                <a:cs typeface="Times New Roman" pitchFamily="18" charset="0"/>
              </a:rPr>
              <a:t>Υποστήριξη και όχι αντικατάσταση</a:t>
            </a:r>
            <a:endParaRPr lang="el-GR" sz="3200" b="1" dirty="0">
              <a:solidFill>
                <a:schemeClr val="accent1">
                  <a:lumMod val="60000"/>
                  <a:lumOff val="40000"/>
                </a:schemeClr>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1142976" y="1571612"/>
            <a:ext cx="7696224" cy="2459680"/>
          </a:xfrm>
        </p:spPr>
        <p:txBody>
          <a:bodyPr>
            <a:noAutofit/>
          </a:bodyPr>
          <a:lstStyle/>
          <a:p>
            <a:pPr algn="just">
              <a:buFont typeface="Wingdings" pitchFamily="2" charset="2"/>
              <a:buChar char="Ø"/>
            </a:pPr>
            <a:r>
              <a:rPr lang="el-GR" sz="20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Πρόσβαση στην πληροφορία (έρευνα από τους μαθητές, αναζήτηση πληροφοριών για κατανόηση           σύνδεση και μετασχηματισμό τους σε γνώση)</a:t>
            </a:r>
            <a:endParaRPr lang="en-US" sz="1800" dirty="0" smtClean="0">
              <a:latin typeface="Times New Roman" pitchFamily="18" charset="0"/>
              <a:cs typeface="Times New Roman" pitchFamily="18" charset="0"/>
            </a:endParaRPr>
          </a:p>
          <a:p>
            <a:pPr algn="just">
              <a:buFont typeface="Wingdings" pitchFamily="2" charset="2"/>
              <a:buChar char="Ø"/>
            </a:pPr>
            <a:r>
              <a:rPr lang="el-GR" sz="1800" dirty="0" smtClean="0">
                <a:latin typeface="Times New Roman" pitchFamily="18" charset="0"/>
                <a:cs typeface="Times New Roman" pitchFamily="18" charset="0"/>
              </a:rPr>
              <a:t> </a:t>
            </a:r>
            <a:r>
              <a:rPr lang="el-GR" sz="1800" b="1" i="1" dirty="0" smtClean="0">
                <a:latin typeface="Times New Roman" pitchFamily="18" charset="0"/>
                <a:cs typeface="Times New Roman" pitchFamily="18" charset="0"/>
              </a:rPr>
              <a:t>Χρήση του εκπαιδευτικού υλικού (όταν οι καιρικές συνθήκες υπαγορεύουν τη διεξαγωγή του μαθήματος στην τάξη)</a:t>
            </a:r>
            <a:endParaRPr lang="en-US" sz="1800" b="1" i="1" dirty="0" smtClean="0">
              <a:latin typeface="Times New Roman" pitchFamily="18" charset="0"/>
              <a:cs typeface="Times New Roman" pitchFamily="18" charset="0"/>
            </a:endParaRPr>
          </a:p>
          <a:p>
            <a:pPr algn="just">
              <a:buFont typeface="Wingdings" pitchFamily="2" charset="2"/>
              <a:buChar char="Ø"/>
            </a:pPr>
            <a:r>
              <a:rPr lang="el-GR" sz="1800" dirty="0" smtClean="0">
                <a:latin typeface="Times New Roman" pitchFamily="18" charset="0"/>
                <a:cs typeface="Times New Roman" pitchFamily="18" charset="0"/>
              </a:rPr>
              <a:t> Νοητική προετοιμασία των μαθητών για τη μάθηση των κινητικών δεξιοτήτων (π.χ. αναπαράσταση της κίνησης)</a:t>
            </a:r>
            <a:endParaRPr lang="en-US" sz="1800" dirty="0" smtClean="0">
              <a:latin typeface="Times New Roman" pitchFamily="18" charset="0"/>
              <a:cs typeface="Times New Roman" pitchFamily="18" charset="0"/>
            </a:endParaRPr>
          </a:p>
          <a:p>
            <a:pPr algn="just">
              <a:buFont typeface="Wingdings" pitchFamily="2" charset="2"/>
              <a:buChar char="Ø"/>
            </a:pPr>
            <a:r>
              <a:rPr lang="el-GR" sz="1800" dirty="0" smtClean="0">
                <a:latin typeface="Times New Roman" pitchFamily="18" charset="0"/>
                <a:cs typeface="Times New Roman" pitchFamily="18" charset="0"/>
              </a:rPr>
              <a:t> Συναισθηματική διέγερση - δημιουργία ενδιαφέροντος (μέσω των πολυμεσικών εφαρμογών εικόνας ήχου και της εικονικής πραγματικότητας)</a:t>
            </a:r>
            <a:endParaRPr lang="en-US" sz="1800" dirty="0" smtClean="0">
              <a:latin typeface="Times New Roman" pitchFamily="18" charset="0"/>
              <a:cs typeface="Times New Roman" pitchFamily="18" charset="0"/>
            </a:endParaRPr>
          </a:p>
          <a:p>
            <a:pPr algn="just">
              <a:buFont typeface="Wingdings" pitchFamily="2" charset="2"/>
              <a:buChar char="Ø"/>
            </a:pPr>
            <a:r>
              <a:rPr lang="el-GR" sz="1800" dirty="0" smtClean="0">
                <a:latin typeface="Times New Roman" pitchFamily="18" charset="0"/>
                <a:cs typeface="Times New Roman" pitchFamily="18" charset="0"/>
              </a:rPr>
              <a:t> Στοχευόμενη διδακτική καθοδήγηση και ανατροφοδότηση των μαθητών (χρήση/ λήψη εικόνας/ βίντεο, άμεση επαναπροβολή με επισημάνσεις)</a:t>
            </a:r>
            <a:endParaRPr lang="en-US" sz="1800" dirty="0" smtClean="0">
              <a:latin typeface="Times New Roman" pitchFamily="18" charset="0"/>
              <a:cs typeface="Times New Roman" pitchFamily="18" charset="0"/>
            </a:endParaRPr>
          </a:p>
          <a:p>
            <a:pPr algn="just">
              <a:buFont typeface="Wingdings" pitchFamily="2" charset="2"/>
              <a:buChar char="Ø"/>
            </a:pPr>
            <a:r>
              <a:rPr lang="el-GR" sz="1800" dirty="0" smtClean="0">
                <a:latin typeface="Times New Roman" pitchFamily="18" charset="0"/>
                <a:cs typeface="Times New Roman" pitchFamily="18" charset="0"/>
              </a:rPr>
              <a:t> </a:t>
            </a:r>
            <a:r>
              <a:rPr lang="el-GR" sz="1800" b="1" i="1" dirty="0" smtClean="0">
                <a:latin typeface="Times New Roman" pitchFamily="18" charset="0"/>
                <a:cs typeface="Times New Roman" pitchFamily="18" charset="0"/>
              </a:rPr>
              <a:t>Τα αλληλεπιδραστικά πολυμέσα που συνδυάζουν κείμενο, εικόνα και ήχο είναι ιδιαίτερα ελκυστικά για το μαθητή </a:t>
            </a:r>
          </a:p>
          <a:p>
            <a:pPr algn="r"/>
            <a:r>
              <a:rPr lang="el-GR" sz="1400" dirty="0" smtClean="0">
                <a:latin typeface="Times New Roman" pitchFamily="18" charset="0"/>
                <a:cs typeface="Times New Roman" pitchFamily="18" charset="0"/>
              </a:rPr>
              <a:t>Siskos, Antoniou, Papaioannou &amp; Laparidis, 2005 </a:t>
            </a:r>
            <a:endParaRPr lang="el-GR" sz="1400" dirty="0">
              <a:latin typeface="Times New Roman" pitchFamily="18" charset="0"/>
              <a:cs typeface="Times New Roman" pitchFamily="18" charset="0"/>
            </a:endParaRPr>
          </a:p>
        </p:txBody>
      </p:sp>
      <p:sp>
        <p:nvSpPr>
          <p:cNvPr id="4" name="3 - Θέση ημερομηνίας"/>
          <p:cNvSpPr>
            <a:spLocks noGrp="1"/>
          </p:cNvSpPr>
          <p:nvPr>
            <p:ph type="dt" sz="half" idx="10"/>
          </p:nvPr>
        </p:nvSpPr>
        <p:spPr/>
        <p:txBody>
          <a:bodyPr/>
          <a:lstStyle/>
          <a:p>
            <a:fld id="{7F5B4BFF-920A-4FCE-AB8B-52FE81C350C9}" type="datetime1">
              <a:rPr lang="el-GR" smtClean="0"/>
              <a:pPr/>
              <a:t>20/11/2019</a:t>
            </a:fld>
            <a:endParaRPr lang="el-GR" dirty="0"/>
          </a:p>
        </p:txBody>
      </p:sp>
      <p:sp>
        <p:nvSpPr>
          <p:cNvPr id="5" name="4 - Θέση αριθμού διαφάνειας"/>
          <p:cNvSpPr>
            <a:spLocks noGrp="1"/>
          </p:cNvSpPr>
          <p:nvPr>
            <p:ph type="sldNum" sz="quarter" idx="12"/>
          </p:nvPr>
        </p:nvSpPr>
        <p:spPr/>
        <p:txBody>
          <a:bodyPr/>
          <a:lstStyle/>
          <a:p>
            <a:fld id="{29DEC323-C40B-40B1-995A-81A2F38CFCF2}" type="slidenum">
              <a:rPr lang="el-GR" smtClean="0"/>
              <a:pPr/>
              <a:t>4</a:t>
            </a:fld>
            <a:endParaRPr lang="el-GR" dirty="0"/>
          </a:p>
        </p:txBody>
      </p:sp>
      <p:sp>
        <p:nvSpPr>
          <p:cNvPr id="6" name="5 - Δεξιό βέλος"/>
          <p:cNvSpPr/>
          <p:nvPr/>
        </p:nvSpPr>
        <p:spPr>
          <a:xfrm>
            <a:off x="4429124" y="1928802"/>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285728"/>
            <a:ext cx="8215338" cy="857256"/>
          </a:xfrm>
        </p:spPr>
        <p:txBody>
          <a:bodyPr>
            <a:normAutofit/>
          </a:bodyPr>
          <a:lstStyle/>
          <a:p>
            <a:pPr algn="ctr"/>
            <a:r>
              <a:rPr lang="el-GR" sz="3200" b="1" dirty="0" smtClean="0">
                <a:solidFill>
                  <a:schemeClr val="accent1">
                    <a:lumMod val="60000"/>
                    <a:lumOff val="40000"/>
                  </a:schemeClr>
                </a:solidFill>
                <a:latin typeface="Times New Roman" pitchFamily="18" charset="0"/>
                <a:cs typeface="Times New Roman" pitchFamily="18" charset="0"/>
              </a:rPr>
              <a:t>Αξιοποίηση της πληροφορικής τεχνολογίας</a:t>
            </a:r>
            <a:endParaRPr lang="el-GR" sz="3200" b="1" dirty="0">
              <a:solidFill>
                <a:schemeClr val="accent1">
                  <a:lumMod val="60000"/>
                  <a:lumOff val="40000"/>
                </a:schemeClr>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1071538" y="2143117"/>
            <a:ext cx="7858180" cy="3857652"/>
          </a:xfrm>
        </p:spPr>
        <p:txBody>
          <a:bodyPr>
            <a:noAutofit/>
          </a:bodyPr>
          <a:lstStyle/>
          <a:p>
            <a:pPr algn="just">
              <a:buClr>
                <a:schemeClr val="tx2"/>
              </a:buClr>
              <a:buFont typeface="Wingdings" pitchFamily="2" charset="2"/>
              <a:buChar char="Ø"/>
            </a:pPr>
            <a:r>
              <a:rPr lang="el-GR" sz="2400" dirty="0" smtClean="0">
                <a:solidFill>
                  <a:schemeClr val="tx2"/>
                </a:solidFill>
                <a:latin typeface="Times New Roman" pitchFamily="18" charset="0"/>
                <a:cs typeface="Times New Roman" pitchFamily="18" charset="0"/>
              </a:rPr>
              <a:t>«περιβάλλον εργασίας»</a:t>
            </a:r>
          </a:p>
          <a:p>
            <a:pPr algn="just">
              <a:buClr>
                <a:schemeClr val="tx2"/>
              </a:buClr>
              <a:buFont typeface="Wingdings" pitchFamily="2" charset="2"/>
              <a:buChar char="Ø"/>
            </a:pPr>
            <a:r>
              <a:rPr lang="el-GR" sz="2400" dirty="0" smtClean="0">
                <a:solidFill>
                  <a:schemeClr val="tx2"/>
                </a:solidFill>
                <a:latin typeface="Times New Roman" pitchFamily="18" charset="0"/>
                <a:cs typeface="Times New Roman" pitchFamily="18" charset="0"/>
              </a:rPr>
              <a:t>χρήση που σχετίζεται με τις ανάγκες και τις ιδιαιτερότητες του κάθε αντικειμένου</a:t>
            </a:r>
          </a:p>
          <a:p>
            <a:pPr algn="just">
              <a:buClr>
                <a:schemeClr val="tx2"/>
              </a:buClr>
              <a:buFont typeface="Wingdings" pitchFamily="2" charset="2"/>
              <a:buChar char="Ø"/>
            </a:pPr>
            <a:r>
              <a:rPr lang="el-GR" sz="2400" dirty="0" smtClean="0">
                <a:solidFill>
                  <a:schemeClr val="tx2"/>
                </a:solidFill>
                <a:latin typeface="Times New Roman" pitchFamily="18" charset="0"/>
                <a:cs typeface="Times New Roman" pitchFamily="18" charset="0"/>
              </a:rPr>
              <a:t>εικονική περιήγηση</a:t>
            </a:r>
          </a:p>
          <a:p>
            <a:pPr algn="just">
              <a:buClr>
                <a:schemeClr val="tx2"/>
              </a:buClr>
              <a:buFont typeface="Wingdings" pitchFamily="2" charset="2"/>
              <a:buChar char="Ø"/>
            </a:pPr>
            <a:r>
              <a:rPr lang="el-GR" sz="2400" dirty="0" smtClean="0">
                <a:solidFill>
                  <a:schemeClr val="tx2"/>
                </a:solidFill>
                <a:latin typeface="Times New Roman" pitchFamily="18" charset="0"/>
                <a:cs typeface="Times New Roman" pitchFamily="18" charset="0"/>
              </a:rPr>
              <a:t>κατάλληλη καθοδήγηση από τους καθηγητές</a:t>
            </a:r>
          </a:p>
          <a:p>
            <a:pPr algn="just">
              <a:buClr>
                <a:schemeClr val="tx2"/>
              </a:buClr>
              <a:buFont typeface="Wingdings" pitchFamily="2" charset="2"/>
              <a:buChar char="Ø"/>
            </a:pPr>
            <a:r>
              <a:rPr lang="el-GR" sz="2400" dirty="0" smtClean="0">
                <a:solidFill>
                  <a:schemeClr val="tx2"/>
                </a:solidFill>
                <a:latin typeface="Times New Roman" pitchFamily="18" charset="0"/>
                <a:cs typeface="Times New Roman" pitchFamily="18" charset="0"/>
              </a:rPr>
              <a:t>κριτική επεξεργασία και συνθετική παρουσίαση</a:t>
            </a:r>
            <a:endParaRPr lang="en-US" sz="2400" dirty="0" smtClean="0">
              <a:solidFill>
                <a:schemeClr val="tx2"/>
              </a:solidFill>
              <a:latin typeface="Times New Roman" pitchFamily="18" charset="0"/>
              <a:cs typeface="Times New Roman" pitchFamily="18" charset="0"/>
            </a:endParaRPr>
          </a:p>
          <a:p>
            <a:pPr algn="just">
              <a:buClr>
                <a:schemeClr val="tx2"/>
              </a:buClr>
              <a:buNone/>
            </a:pPr>
            <a:endParaRPr lang="el-GR" sz="2400" dirty="0" smtClean="0">
              <a:solidFill>
                <a:schemeClr val="tx2"/>
              </a:solidFill>
              <a:latin typeface="Times New Roman" pitchFamily="18" charset="0"/>
              <a:cs typeface="Times New Roman" pitchFamily="18" charset="0"/>
            </a:endParaRPr>
          </a:p>
          <a:p>
            <a:pPr algn="r">
              <a:buClr>
                <a:schemeClr val="tx2"/>
              </a:buClr>
              <a:buNone/>
            </a:pPr>
            <a:endParaRPr lang="en-US" sz="1400" dirty="0" smtClean="0">
              <a:latin typeface="Times New Roman" pitchFamily="18" charset="0"/>
              <a:cs typeface="Times New Roman" pitchFamily="18" charset="0"/>
            </a:endParaRPr>
          </a:p>
          <a:p>
            <a:pPr algn="r">
              <a:buClr>
                <a:schemeClr val="tx2"/>
              </a:buClr>
              <a:buNone/>
            </a:pPr>
            <a:endParaRPr lang="en-US" sz="1400" dirty="0" smtClean="0">
              <a:latin typeface="Times New Roman" pitchFamily="18" charset="0"/>
              <a:cs typeface="Times New Roman" pitchFamily="18" charset="0"/>
            </a:endParaRPr>
          </a:p>
          <a:p>
            <a:pPr algn="r">
              <a:buClr>
                <a:schemeClr val="tx2"/>
              </a:buClr>
              <a:buNone/>
            </a:pPr>
            <a:endParaRPr lang="en-US" sz="1400" dirty="0" smtClean="0">
              <a:latin typeface="Times New Roman" pitchFamily="18" charset="0"/>
              <a:cs typeface="Times New Roman" pitchFamily="18" charset="0"/>
            </a:endParaRPr>
          </a:p>
          <a:p>
            <a:pPr algn="r">
              <a:buClr>
                <a:schemeClr val="tx2"/>
              </a:buClr>
              <a:buNone/>
            </a:pPr>
            <a:r>
              <a:rPr lang="el-GR" sz="1400" dirty="0" smtClean="0">
                <a:latin typeface="Times New Roman" pitchFamily="18" charset="0"/>
                <a:cs typeface="Times New Roman" pitchFamily="18" charset="0"/>
              </a:rPr>
              <a:t>Βερναδάκης, Αυγερινός, Ζέτου,Γιαννούση &amp; Κιουμουρτζόγλου, 2006</a:t>
            </a:r>
            <a:endParaRPr lang="el-GR" sz="1400" dirty="0">
              <a:solidFill>
                <a:schemeClr val="tx2"/>
              </a:solidFill>
              <a:latin typeface="Times New Roman" pitchFamily="18" charset="0"/>
              <a:cs typeface="Times New Roman" pitchFamily="18" charset="0"/>
            </a:endParaRPr>
          </a:p>
        </p:txBody>
      </p:sp>
      <p:sp>
        <p:nvSpPr>
          <p:cNvPr id="4" name="3 - Θέση ημερομηνίας"/>
          <p:cNvSpPr>
            <a:spLocks noGrp="1"/>
          </p:cNvSpPr>
          <p:nvPr>
            <p:ph type="dt" sz="half" idx="10"/>
          </p:nvPr>
        </p:nvSpPr>
        <p:spPr/>
        <p:txBody>
          <a:bodyPr/>
          <a:lstStyle/>
          <a:p>
            <a:fld id="{C108AC07-C750-49A5-B590-8E9B155435B7}" type="datetime1">
              <a:rPr lang="el-GR" smtClean="0"/>
              <a:pPr/>
              <a:t>20/11/2019</a:t>
            </a:fld>
            <a:endParaRPr lang="el-GR" dirty="0"/>
          </a:p>
        </p:txBody>
      </p:sp>
      <p:sp>
        <p:nvSpPr>
          <p:cNvPr id="5" name="4 - Θέση αριθμού διαφάνειας"/>
          <p:cNvSpPr>
            <a:spLocks noGrp="1"/>
          </p:cNvSpPr>
          <p:nvPr>
            <p:ph type="sldNum" sz="quarter" idx="12"/>
          </p:nvPr>
        </p:nvSpPr>
        <p:spPr/>
        <p:txBody>
          <a:bodyPr/>
          <a:lstStyle/>
          <a:p>
            <a:fld id="{29DEC323-C40B-40B1-995A-81A2F38CFCF2}" type="slidenum">
              <a:rPr lang="el-GR" smtClean="0"/>
              <a:pPr/>
              <a:t>5</a:t>
            </a:fld>
            <a:endParaRPr lang="el-GR" dirty="0"/>
          </a:p>
        </p:txBody>
      </p:sp>
      <p:pic>
        <p:nvPicPr>
          <p:cNvPr id="1027" name="Picture 3"/>
          <p:cNvPicPr>
            <a:picLocks noChangeAspect="1" noChangeArrowheads="1"/>
          </p:cNvPicPr>
          <p:nvPr/>
        </p:nvPicPr>
        <p:blipFill>
          <a:blip r:embed="rId2"/>
          <a:srcRect/>
          <a:stretch>
            <a:fillRect/>
          </a:stretch>
        </p:blipFill>
        <p:spPr bwMode="auto">
          <a:xfrm>
            <a:off x="1357290" y="4857760"/>
            <a:ext cx="7505700" cy="9334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0100" y="285728"/>
            <a:ext cx="8143900" cy="1143000"/>
          </a:xfrm>
        </p:spPr>
        <p:txBody>
          <a:bodyPr>
            <a:normAutofit fontScale="90000"/>
          </a:bodyPr>
          <a:lstStyle/>
          <a:p>
            <a:pPr algn="ctr"/>
            <a:r>
              <a:rPr lang="el-GR" sz="3100" b="1" dirty="0" smtClean="0">
                <a:solidFill>
                  <a:schemeClr val="accent1">
                    <a:lumMod val="60000"/>
                    <a:lumOff val="40000"/>
                  </a:schemeClr>
                </a:solidFill>
                <a:latin typeface="Times New Roman" pitchFamily="18" charset="0"/>
                <a:cs typeface="Times New Roman" pitchFamily="18" charset="0"/>
              </a:rPr>
              <a:t>ΣΥΜΒΑΤΟΤΗΤΑ ΜΕ ΤΟ Δ.Ε.Π.Π.Σ. ΚΑΙ Α.Π.Σ. </a:t>
            </a:r>
            <a:r>
              <a:rPr lang="el-GR" dirty="0" smtClean="0"/>
              <a:t/>
            </a:r>
            <a:br>
              <a:rPr lang="el-GR" dirty="0" smtClean="0"/>
            </a:br>
            <a:endParaRPr lang="el-GR" dirty="0"/>
          </a:p>
        </p:txBody>
      </p:sp>
      <p:sp>
        <p:nvSpPr>
          <p:cNvPr id="3" name="2 - Θέση περιεχομένου"/>
          <p:cNvSpPr>
            <a:spLocks noGrp="1"/>
          </p:cNvSpPr>
          <p:nvPr>
            <p:ph sz="half" idx="1"/>
          </p:nvPr>
        </p:nvSpPr>
        <p:spPr>
          <a:xfrm>
            <a:off x="1435608" y="1524000"/>
            <a:ext cx="7136920" cy="4663440"/>
          </a:xfrm>
        </p:spPr>
        <p:txBody>
          <a:bodyPr>
            <a:normAutofit/>
          </a:bodyPr>
          <a:lstStyle/>
          <a:p>
            <a:pPr algn="just">
              <a:buClrTx/>
              <a:buFont typeface="Wingdings" pitchFamily="2" charset="2"/>
              <a:buChar char="Ø"/>
            </a:pPr>
            <a:r>
              <a:rPr lang="el-GR" dirty="0" smtClean="0">
                <a:latin typeface="Times New Roman" pitchFamily="18" charset="0"/>
                <a:cs typeface="Times New Roman" pitchFamily="18" charset="0"/>
              </a:rPr>
              <a:t>να διδάσκεται σε ενιαιοποιηµένη µορφή, ώστε να προσφέρει ολιστική εικόνα της πραγµατικότητας</a:t>
            </a:r>
          </a:p>
          <a:p>
            <a:pPr algn="just">
              <a:buClrTx/>
              <a:buFont typeface="Wingdings" pitchFamily="2" charset="2"/>
              <a:buChar char="Ø"/>
            </a:pPr>
            <a:r>
              <a:rPr lang="el-GR" dirty="0" smtClean="0">
                <a:latin typeface="Times New Roman" pitchFamily="18" charset="0"/>
                <a:cs typeface="Times New Roman" pitchFamily="18" charset="0"/>
              </a:rPr>
              <a:t>να συνδέεται µε τις εµπειρίες των µαθητών, για να είναι κατανοητή, ενδιαφέρουσα και σχετική µε την πραγµατικότητα που βιώνουν </a:t>
            </a:r>
          </a:p>
          <a:p>
            <a:pPr algn="just">
              <a:buClrTx/>
              <a:buFont typeface="Wingdings" pitchFamily="2" charset="2"/>
              <a:buChar char="Ø"/>
            </a:pPr>
            <a:r>
              <a:rPr lang="el-GR" dirty="0" smtClean="0">
                <a:latin typeface="Times New Roman" pitchFamily="18" charset="0"/>
                <a:cs typeface="Times New Roman" pitchFamily="18" charset="0"/>
              </a:rPr>
              <a:t>να προσεγγίζεται µε διερευνητικές µεθόδους, ώστε η γνώση να οικοδοµείται σταδιακά από τους ίδιους τους µαθητές </a:t>
            </a:r>
            <a:endParaRPr lang="el-GR" dirty="0">
              <a:latin typeface="Times New Roman" pitchFamily="18" charset="0"/>
              <a:cs typeface="Times New Roman" pitchFamily="18" charset="0"/>
            </a:endParaRPr>
          </a:p>
        </p:txBody>
      </p:sp>
      <p:sp>
        <p:nvSpPr>
          <p:cNvPr id="5" name="4 - Θέση ημερομηνίας"/>
          <p:cNvSpPr>
            <a:spLocks noGrp="1"/>
          </p:cNvSpPr>
          <p:nvPr>
            <p:ph type="dt" sz="half" idx="10"/>
          </p:nvPr>
        </p:nvSpPr>
        <p:spPr/>
        <p:txBody>
          <a:bodyPr/>
          <a:lstStyle/>
          <a:p>
            <a:fld id="{9FC0551C-DCCC-4FE0-A95A-14229C81803C}" type="datetime1">
              <a:rPr lang="el-GR" smtClean="0"/>
              <a:pPr/>
              <a:t>20/11/2019</a:t>
            </a:fld>
            <a:endParaRPr lang="el-GR" dirty="0"/>
          </a:p>
        </p:txBody>
      </p:sp>
      <p:sp>
        <p:nvSpPr>
          <p:cNvPr id="6" name="5 - Θέση αριθμού διαφάνειας"/>
          <p:cNvSpPr>
            <a:spLocks noGrp="1"/>
          </p:cNvSpPr>
          <p:nvPr>
            <p:ph type="sldNum" sz="quarter" idx="12"/>
          </p:nvPr>
        </p:nvSpPr>
        <p:spPr/>
        <p:txBody>
          <a:bodyPr/>
          <a:lstStyle/>
          <a:p>
            <a:fld id="{29DEC323-C40B-40B1-995A-81A2F38CFCF2}" type="slidenum">
              <a:rPr lang="el-GR" smtClean="0"/>
              <a:pPr/>
              <a:t>6</a:t>
            </a:fld>
            <a:endParaRPr lang="el-G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78392" y="1428736"/>
            <a:ext cx="6208450" cy="4714908"/>
          </a:xfrm>
        </p:spPr>
        <p:txBody>
          <a:bodyPr>
            <a:normAutofit fontScale="90000"/>
          </a:bodyPr>
          <a:lstStyle/>
          <a:p>
            <a:pPr>
              <a:buClr>
                <a:schemeClr val="accent1">
                  <a:lumMod val="60000"/>
                  <a:lumOff val="40000"/>
                </a:schemeClr>
              </a:buClr>
            </a:pPr>
            <a:r>
              <a:rPr lang="el-GR" sz="2700" b="0" cap="none" dirty="0" smtClean="0">
                <a:effectLst/>
                <a:latin typeface="Times New Roman" pitchFamily="18" charset="0"/>
                <a:cs typeface="Times New Roman" pitchFamily="18" charset="0"/>
              </a:rPr>
              <a:t>τίτλος</a:t>
            </a:r>
            <a:br>
              <a:rPr lang="el-GR" sz="2700" b="0" cap="none" dirty="0" smtClean="0">
                <a:effectLst/>
                <a:latin typeface="Times New Roman" pitchFamily="18" charset="0"/>
                <a:cs typeface="Times New Roman" pitchFamily="18" charset="0"/>
              </a:rPr>
            </a:br>
            <a:r>
              <a:rPr lang="el-GR" sz="2700" b="0" cap="none" dirty="0" smtClean="0">
                <a:effectLst/>
                <a:latin typeface="Times New Roman" pitchFamily="18" charset="0"/>
                <a:cs typeface="Times New Roman" pitchFamily="18" charset="0"/>
              </a:rPr>
              <a:t>ενότητα – τάξη</a:t>
            </a:r>
            <a:br>
              <a:rPr lang="el-GR" sz="2700" b="0" cap="none" dirty="0" smtClean="0">
                <a:effectLst/>
                <a:latin typeface="Times New Roman" pitchFamily="18" charset="0"/>
                <a:cs typeface="Times New Roman" pitchFamily="18" charset="0"/>
              </a:rPr>
            </a:br>
            <a:r>
              <a:rPr lang="el-GR" sz="2700" b="0" cap="none" dirty="0" smtClean="0">
                <a:effectLst/>
                <a:latin typeface="Times New Roman" pitchFamily="18" charset="0"/>
                <a:cs typeface="Times New Roman" pitchFamily="18" charset="0"/>
              </a:rPr>
              <a:t> διδακτικοί στόχοι </a:t>
            </a:r>
            <a:br>
              <a:rPr lang="el-GR" sz="2700" b="0" cap="none" dirty="0" smtClean="0">
                <a:effectLst/>
                <a:latin typeface="Times New Roman" pitchFamily="18" charset="0"/>
                <a:cs typeface="Times New Roman" pitchFamily="18" charset="0"/>
              </a:rPr>
            </a:br>
            <a:r>
              <a:rPr lang="el-GR" sz="2700" b="0" cap="none" dirty="0" smtClean="0">
                <a:effectLst/>
                <a:latin typeface="Times New Roman" pitchFamily="18" charset="0"/>
                <a:cs typeface="Times New Roman" pitchFamily="18" charset="0"/>
              </a:rPr>
              <a:t>μέθοδοι</a:t>
            </a:r>
            <a:br>
              <a:rPr lang="el-GR" sz="2700" b="0" cap="none" dirty="0" smtClean="0">
                <a:effectLst/>
                <a:latin typeface="Times New Roman" pitchFamily="18" charset="0"/>
                <a:cs typeface="Times New Roman" pitchFamily="18" charset="0"/>
              </a:rPr>
            </a:br>
            <a:r>
              <a:rPr lang="el-GR" sz="2700" b="0" cap="none" dirty="0" smtClean="0">
                <a:effectLst/>
                <a:latin typeface="Times New Roman" pitchFamily="18" charset="0"/>
                <a:cs typeface="Times New Roman" pitchFamily="18" charset="0"/>
              </a:rPr>
              <a:t>προαπαιτούμενα – υλικοτεχνική υποδομή</a:t>
            </a:r>
            <a:br>
              <a:rPr lang="el-GR" sz="2700" b="0" cap="none" dirty="0" smtClean="0">
                <a:effectLst/>
                <a:latin typeface="Times New Roman" pitchFamily="18" charset="0"/>
                <a:cs typeface="Times New Roman" pitchFamily="18" charset="0"/>
              </a:rPr>
            </a:br>
            <a:r>
              <a:rPr lang="el-GR" sz="2700" b="0" cap="none" dirty="0" smtClean="0">
                <a:effectLst/>
                <a:latin typeface="Times New Roman" pitchFamily="18" charset="0"/>
                <a:cs typeface="Times New Roman" pitchFamily="18" charset="0"/>
              </a:rPr>
              <a:t>περιγραφή μικροσεναρίου</a:t>
            </a:r>
            <a:br>
              <a:rPr lang="el-GR" sz="2700" b="0" cap="none" dirty="0" smtClean="0">
                <a:effectLst/>
                <a:latin typeface="Times New Roman" pitchFamily="18" charset="0"/>
                <a:cs typeface="Times New Roman" pitchFamily="18" charset="0"/>
              </a:rPr>
            </a:br>
            <a:r>
              <a:rPr lang="el-GR" sz="2700" b="0" cap="none" dirty="0" smtClean="0">
                <a:effectLst/>
                <a:latin typeface="Times New Roman" pitchFamily="18" charset="0"/>
                <a:cs typeface="Times New Roman" pitchFamily="18" charset="0"/>
              </a:rPr>
              <a:t>προστιθέμενη αξία</a:t>
            </a:r>
            <a:br>
              <a:rPr lang="el-GR" sz="2700" b="0" cap="none" dirty="0" smtClean="0">
                <a:effectLst/>
                <a:latin typeface="Times New Roman" pitchFamily="18" charset="0"/>
                <a:cs typeface="Times New Roman" pitchFamily="18" charset="0"/>
              </a:rPr>
            </a:br>
            <a:r>
              <a:rPr lang="el-GR" sz="2700" b="0" cap="none" dirty="0" smtClean="0">
                <a:effectLst/>
                <a:latin typeface="Times New Roman" pitchFamily="18" charset="0"/>
                <a:cs typeface="Times New Roman" pitchFamily="18" charset="0"/>
              </a:rPr>
              <a:t>επεκτασιμότητα</a:t>
            </a:r>
            <a:r>
              <a:rPr lang="el-GR" sz="1800" b="0" dirty="0" smtClean="0">
                <a:latin typeface="Times New Roman" pitchFamily="18" charset="0"/>
                <a:cs typeface="Times New Roman" pitchFamily="18" charset="0"/>
              </a:rPr>
              <a:t/>
            </a:r>
            <a:br>
              <a:rPr lang="el-GR" sz="1800" b="0" dirty="0" smtClean="0">
                <a:latin typeface="Times New Roman" pitchFamily="18" charset="0"/>
                <a:cs typeface="Times New Roman" pitchFamily="18" charset="0"/>
              </a:rPr>
            </a:br>
            <a:r>
              <a:rPr lang="el-GR" sz="1800" b="0" dirty="0" smtClean="0">
                <a:latin typeface="Times New Roman" pitchFamily="18" charset="0"/>
                <a:cs typeface="Times New Roman" pitchFamily="18" charset="0"/>
              </a:rPr>
              <a:t/>
            </a:r>
            <a:br>
              <a:rPr lang="el-GR" sz="1800" b="0" dirty="0" smtClean="0">
                <a:latin typeface="Times New Roman" pitchFamily="18" charset="0"/>
                <a:cs typeface="Times New Roman" pitchFamily="18" charset="0"/>
              </a:rPr>
            </a:br>
            <a:r>
              <a:rPr lang="el-GR" sz="1800" b="0" dirty="0" smtClean="0">
                <a:latin typeface="Times New Roman" pitchFamily="18" charset="0"/>
                <a:cs typeface="Times New Roman" pitchFamily="18" charset="0"/>
              </a:rPr>
              <a:t/>
            </a:r>
            <a:br>
              <a:rPr lang="el-GR" sz="1800" b="0" dirty="0" smtClean="0">
                <a:latin typeface="Times New Roman" pitchFamily="18" charset="0"/>
                <a:cs typeface="Times New Roman" pitchFamily="18" charset="0"/>
              </a:rPr>
            </a:br>
            <a:endParaRPr lang="el-GR" sz="1800" b="0"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2571736" y="428604"/>
            <a:ext cx="6400800" cy="433374"/>
          </a:xfrm>
        </p:spPr>
        <p:txBody>
          <a:bodyPr>
            <a:normAutofit/>
          </a:bodyPr>
          <a:lstStyle/>
          <a:p>
            <a:pPr algn="ctr"/>
            <a:r>
              <a:rPr lang="el-GR" sz="3200" b="1" dirty="0" smtClean="0">
                <a:solidFill>
                  <a:schemeClr val="accent1">
                    <a:lumMod val="60000"/>
                    <a:lumOff val="40000"/>
                  </a:schemeClr>
                </a:solidFill>
                <a:latin typeface="Times New Roman" pitchFamily="18" charset="0"/>
                <a:cs typeface="Times New Roman" pitchFamily="18" charset="0"/>
              </a:rPr>
              <a:t>Μικροσενάρια</a:t>
            </a:r>
            <a:endParaRPr lang="el-GR" sz="3200" dirty="0"/>
          </a:p>
        </p:txBody>
      </p:sp>
      <p:sp>
        <p:nvSpPr>
          <p:cNvPr id="4" name="3 - Θέση ημερομηνίας"/>
          <p:cNvSpPr>
            <a:spLocks noGrp="1"/>
          </p:cNvSpPr>
          <p:nvPr>
            <p:ph type="dt" sz="half" idx="10"/>
          </p:nvPr>
        </p:nvSpPr>
        <p:spPr/>
        <p:txBody>
          <a:bodyPr/>
          <a:lstStyle/>
          <a:p>
            <a:fld id="{E3C605EE-E72C-476F-B7BD-F0B216916C0E}" type="datetime1">
              <a:rPr lang="el-GR" smtClean="0"/>
              <a:pPr/>
              <a:t>20/11/2019</a:t>
            </a:fld>
            <a:endParaRPr lang="el-GR" dirty="0"/>
          </a:p>
        </p:txBody>
      </p:sp>
      <p:sp>
        <p:nvSpPr>
          <p:cNvPr id="5" name="4 - Θέση αριθμού διαφάνειας"/>
          <p:cNvSpPr>
            <a:spLocks noGrp="1"/>
          </p:cNvSpPr>
          <p:nvPr>
            <p:ph type="sldNum" sz="quarter" idx="12"/>
          </p:nvPr>
        </p:nvSpPr>
        <p:spPr/>
        <p:txBody>
          <a:bodyPr/>
          <a:lstStyle/>
          <a:p>
            <a:fld id="{29DEC323-C40B-40B1-995A-81A2F38CFCF2}" type="slidenum">
              <a:rPr lang="el-GR" smtClean="0"/>
              <a:pPr/>
              <a:t>7</a:t>
            </a:fld>
            <a:endParaRPr lang="el-GR"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500042"/>
            <a:ext cx="8286776" cy="863600"/>
          </a:xfrm>
        </p:spPr>
        <p:txBody>
          <a:bodyPr>
            <a:normAutofit fontScale="90000"/>
          </a:bodyPr>
          <a:lstStyle/>
          <a:p>
            <a:pPr algn="ctr"/>
            <a:r>
              <a:rPr lang="el-GR" sz="3100" b="1" dirty="0">
                <a:solidFill>
                  <a:schemeClr val="accent1">
                    <a:lumMod val="60000"/>
                    <a:lumOff val="40000"/>
                  </a:schemeClr>
                </a:solidFill>
                <a:latin typeface="Times New Roman" pitchFamily="18" charset="0"/>
                <a:cs typeface="Times New Roman" pitchFamily="18" charset="0"/>
              </a:rPr>
              <a:t>Τρόποι διδακτικής αξιοποίησης του λογισμικού</a:t>
            </a:r>
            <a:r>
              <a:rPr lang="el-GR" dirty="0">
                <a:solidFill>
                  <a:schemeClr val="tx1"/>
                </a:solidFill>
                <a:latin typeface="+mj-lt"/>
                <a:ea typeface="+mj-ea"/>
                <a:cs typeface="+mj-cs"/>
              </a:rPr>
              <a:t/>
            </a:r>
            <a:br>
              <a:rPr lang="el-GR" dirty="0">
                <a:solidFill>
                  <a:schemeClr val="tx1"/>
                </a:solidFill>
                <a:latin typeface="+mj-lt"/>
                <a:ea typeface="+mj-ea"/>
                <a:cs typeface="+mj-cs"/>
              </a:rPr>
            </a:br>
            <a:endParaRPr lang="el-GR" dirty="0"/>
          </a:p>
        </p:txBody>
      </p:sp>
      <p:sp>
        <p:nvSpPr>
          <p:cNvPr id="3" name="2 - Θέση περιεχομένου"/>
          <p:cNvSpPr>
            <a:spLocks noGrp="1"/>
          </p:cNvSpPr>
          <p:nvPr>
            <p:ph sz="half" idx="1"/>
          </p:nvPr>
        </p:nvSpPr>
        <p:spPr>
          <a:xfrm>
            <a:off x="785786" y="2357430"/>
            <a:ext cx="7572428" cy="1428760"/>
          </a:xfrm>
        </p:spPr>
        <p:txBody>
          <a:bodyPr>
            <a:normAutofit/>
          </a:bodyPr>
          <a:lstStyle/>
          <a:p>
            <a:pPr algn="ctr">
              <a:lnSpc>
                <a:spcPct val="150000"/>
              </a:lnSpc>
              <a:buNone/>
            </a:pPr>
            <a:r>
              <a:rPr lang="el-GR" sz="2400" dirty="0" smtClean="0">
                <a:solidFill>
                  <a:schemeClr val="tx2"/>
                </a:solidFill>
                <a:latin typeface="Times New Roman" pitchFamily="18" charset="0"/>
                <a:cs typeface="Times New Roman" pitchFamily="18" charset="0"/>
              </a:rPr>
              <a:t>    «</a:t>
            </a:r>
            <a:r>
              <a:rPr lang="el-GR" sz="2400" dirty="0">
                <a:solidFill>
                  <a:schemeClr val="tx2"/>
                </a:solidFill>
                <a:latin typeface="Times New Roman" pitchFamily="18" charset="0"/>
                <a:cs typeface="Times New Roman" pitchFamily="18" charset="0"/>
              </a:rPr>
              <a:t>να έρθει </a:t>
            </a:r>
            <a:r>
              <a:rPr lang="el-GR" sz="2400" dirty="0" smtClean="0">
                <a:solidFill>
                  <a:schemeClr val="tx2"/>
                </a:solidFill>
                <a:latin typeface="Times New Roman" pitchFamily="18" charset="0"/>
                <a:cs typeface="Times New Roman" pitchFamily="18" charset="0"/>
              </a:rPr>
              <a:t>ο </a:t>
            </a:r>
            <a:r>
              <a:rPr lang="el-GR" sz="2400" dirty="0">
                <a:solidFill>
                  <a:schemeClr val="tx2"/>
                </a:solidFill>
                <a:latin typeface="Times New Roman" pitchFamily="18" charset="0"/>
                <a:cs typeface="Times New Roman" pitchFamily="18" charset="0"/>
              </a:rPr>
              <a:t>κόσμος στην τάξη»</a:t>
            </a:r>
          </a:p>
        </p:txBody>
      </p:sp>
      <p:pic>
        <p:nvPicPr>
          <p:cNvPr id="1027" name="Picture 3"/>
          <p:cNvPicPr>
            <a:picLocks noGrp="1" noChangeAspect="1" noChangeArrowheads="1"/>
          </p:cNvPicPr>
          <p:nvPr>
            <p:ph sz="half" idx="2"/>
          </p:nvPr>
        </p:nvPicPr>
        <p:blipFill>
          <a:blip r:embed="rId2"/>
          <a:srcRect/>
          <a:stretch>
            <a:fillRect/>
          </a:stretch>
        </p:blipFill>
        <p:spPr bwMode="auto">
          <a:xfrm>
            <a:off x="2786050" y="3429000"/>
            <a:ext cx="4214842" cy="2120327"/>
          </a:xfrm>
          <a:prstGeom prst="rect">
            <a:avLst/>
          </a:prstGeom>
          <a:noFill/>
          <a:ln w="9525">
            <a:noFill/>
            <a:miter lim="800000"/>
            <a:headEnd/>
            <a:tailEnd/>
          </a:ln>
          <a:effectLst/>
        </p:spPr>
      </p:pic>
      <p:sp>
        <p:nvSpPr>
          <p:cNvPr id="5" name="4 - Θέση ημερομηνίας"/>
          <p:cNvSpPr>
            <a:spLocks noGrp="1"/>
          </p:cNvSpPr>
          <p:nvPr>
            <p:ph type="dt" sz="half" idx="10"/>
          </p:nvPr>
        </p:nvSpPr>
        <p:spPr/>
        <p:txBody>
          <a:bodyPr/>
          <a:lstStyle/>
          <a:p>
            <a:fld id="{9FC0551C-DCCC-4FE0-A95A-14229C81803C}" type="datetime1">
              <a:rPr lang="el-GR" smtClean="0"/>
              <a:pPr/>
              <a:t>20/11/2019</a:t>
            </a:fld>
            <a:endParaRPr lang="el-GR" dirty="0"/>
          </a:p>
        </p:txBody>
      </p:sp>
      <p:sp>
        <p:nvSpPr>
          <p:cNvPr id="6" name="5 - Θέση αριθμού διαφάνειας"/>
          <p:cNvSpPr>
            <a:spLocks noGrp="1"/>
          </p:cNvSpPr>
          <p:nvPr>
            <p:ph type="sldNum" sz="quarter" idx="12"/>
          </p:nvPr>
        </p:nvSpPr>
        <p:spPr/>
        <p:txBody>
          <a:bodyPr/>
          <a:lstStyle/>
          <a:p>
            <a:fld id="{29DEC323-C40B-40B1-995A-81A2F38CFCF2}" type="slidenum">
              <a:rPr lang="el-GR" smtClean="0"/>
              <a:pPr/>
              <a:t>8</a:t>
            </a:fld>
            <a:endParaRPr lang="el-GR"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1538" y="500042"/>
            <a:ext cx="7748613" cy="874735"/>
          </a:xfrm>
        </p:spPr>
        <p:txBody>
          <a:bodyPr>
            <a:noAutofit/>
          </a:bodyPr>
          <a:lstStyle/>
          <a:p>
            <a:pPr algn="ctr"/>
            <a:r>
              <a:rPr lang="el-GR" sz="3200" b="1" dirty="0" smtClean="0">
                <a:solidFill>
                  <a:schemeClr val="accent1">
                    <a:lumMod val="60000"/>
                    <a:lumOff val="40000"/>
                  </a:schemeClr>
                </a:solidFill>
                <a:latin typeface="Times New Roman" pitchFamily="18" charset="0"/>
                <a:cs typeface="Times New Roman" pitchFamily="18" charset="0"/>
              </a:rPr>
              <a:t>Τι </a:t>
            </a:r>
            <a:r>
              <a:rPr lang="el-GR" sz="3200" b="1" dirty="0">
                <a:solidFill>
                  <a:schemeClr val="accent1">
                    <a:lumMod val="60000"/>
                    <a:lumOff val="40000"/>
                  </a:schemeClr>
                </a:solidFill>
                <a:latin typeface="Times New Roman" pitchFamily="18" charset="0"/>
                <a:cs typeface="Times New Roman" pitchFamily="18" charset="0"/>
              </a:rPr>
              <a:t>είναι το </a:t>
            </a:r>
            <a:r>
              <a:rPr lang="en-US" sz="3200" b="1" dirty="0">
                <a:solidFill>
                  <a:schemeClr val="accent1">
                    <a:lumMod val="60000"/>
                    <a:lumOff val="40000"/>
                  </a:schemeClr>
                </a:solidFill>
                <a:latin typeface="Times New Roman" pitchFamily="18" charset="0"/>
                <a:cs typeface="Times New Roman" pitchFamily="18" charset="0"/>
              </a:rPr>
              <a:t>GoogleEarth</a:t>
            </a:r>
            <a:r>
              <a:rPr lang="el-GR" sz="3200" b="1" dirty="0">
                <a:solidFill>
                  <a:schemeClr val="accent1">
                    <a:lumMod val="60000"/>
                    <a:lumOff val="40000"/>
                  </a:schemeClr>
                </a:solidFill>
                <a:latin typeface="Times New Roman" pitchFamily="18" charset="0"/>
                <a:cs typeface="Times New Roman" pitchFamily="18" charset="0"/>
              </a:rPr>
              <a:t>; </a:t>
            </a:r>
            <a:r>
              <a:rPr lang="el-GR" sz="3200" dirty="0">
                <a:solidFill>
                  <a:schemeClr val="tx2"/>
                </a:solidFill>
                <a:latin typeface="Times New Roman" pitchFamily="18" charset="0"/>
                <a:cs typeface="Times New Roman" pitchFamily="18" charset="0"/>
              </a:rPr>
              <a:t/>
            </a:r>
            <a:br>
              <a:rPr lang="el-GR" sz="3200" dirty="0">
                <a:solidFill>
                  <a:schemeClr val="tx2"/>
                </a:solidFill>
                <a:latin typeface="Times New Roman" pitchFamily="18" charset="0"/>
                <a:cs typeface="Times New Roman" pitchFamily="18" charset="0"/>
              </a:rPr>
            </a:br>
            <a:endParaRPr lang="el-GR" sz="3200" dirty="0">
              <a:solidFill>
                <a:schemeClr val="tx2"/>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1142976" y="2143117"/>
            <a:ext cx="7715304" cy="2857520"/>
          </a:xfrm>
        </p:spPr>
        <p:txBody>
          <a:bodyPr>
            <a:noAutofit/>
          </a:bodyPr>
          <a:lstStyle/>
          <a:p>
            <a:pPr algn="just">
              <a:buClr>
                <a:schemeClr val="tx2"/>
              </a:buClr>
              <a:buFont typeface="Wingdings" pitchFamily="2" charset="2"/>
              <a:buChar char="Ø"/>
            </a:pPr>
            <a:r>
              <a:rPr lang="el-GR" sz="2400" dirty="0" smtClean="0">
                <a:solidFill>
                  <a:schemeClr val="tx2"/>
                </a:solidFill>
                <a:latin typeface="Times New Roman" pitchFamily="18" charset="0"/>
                <a:cs typeface="Times New Roman" pitchFamily="18" charset="0"/>
              </a:rPr>
              <a:t>εφαρμογή</a:t>
            </a:r>
            <a:endParaRPr lang="en-US" sz="2400" dirty="0" smtClean="0">
              <a:solidFill>
                <a:schemeClr val="tx2"/>
              </a:solidFill>
              <a:latin typeface="Times New Roman" pitchFamily="18" charset="0"/>
              <a:cs typeface="Times New Roman" pitchFamily="18" charset="0"/>
            </a:endParaRPr>
          </a:p>
          <a:p>
            <a:pPr algn="just">
              <a:buClr>
                <a:schemeClr val="tx2"/>
              </a:buClr>
              <a:buFont typeface="Wingdings" pitchFamily="2" charset="2"/>
              <a:buChar char="Ø"/>
            </a:pPr>
            <a:r>
              <a:rPr lang="el-GR" sz="2400" dirty="0">
                <a:solidFill>
                  <a:schemeClr val="tx2"/>
                </a:solidFill>
                <a:latin typeface="Times New Roman" pitchFamily="18" charset="0"/>
                <a:cs typeface="Times New Roman" pitchFamily="18" charset="0"/>
              </a:rPr>
              <a:t>δορυφορικές εικόνες </a:t>
            </a:r>
            <a:endParaRPr lang="en-US" sz="2400" dirty="0" smtClean="0">
              <a:solidFill>
                <a:schemeClr val="tx2"/>
              </a:solidFill>
              <a:latin typeface="Times New Roman" pitchFamily="18" charset="0"/>
              <a:cs typeface="Times New Roman" pitchFamily="18" charset="0"/>
            </a:endParaRPr>
          </a:p>
          <a:p>
            <a:pPr algn="just">
              <a:buClr>
                <a:schemeClr val="tx2"/>
              </a:buClr>
              <a:buFont typeface="Wingdings" pitchFamily="2" charset="2"/>
              <a:buChar char="Ø"/>
            </a:pPr>
            <a:r>
              <a:rPr lang="el-GR" sz="2400" b="1" i="1" dirty="0">
                <a:solidFill>
                  <a:schemeClr val="tx2"/>
                </a:solidFill>
                <a:latin typeface="Times New Roman" pitchFamily="18" charset="0"/>
                <a:cs typeface="Times New Roman" pitchFamily="18" charset="0"/>
              </a:rPr>
              <a:t>Το Google Earth είναι ένα πρόγραμμα που θα πρέπει αρχικά να κατέβει και να εγκατασταθεί στον υπολογιστή </a:t>
            </a:r>
            <a:r>
              <a:rPr lang="el-GR" sz="2400" b="1" i="1" dirty="0" smtClean="0">
                <a:solidFill>
                  <a:schemeClr val="tx2"/>
                </a:solidFill>
                <a:latin typeface="Times New Roman" pitchFamily="18" charset="0"/>
                <a:cs typeface="Times New Roman" pitchFamily="18" charset="0"/>
              </a:rPr>
              <a:t>μας</a:t>
            </a:r>
          </a:p>
          <a:p>
            <a:pPr algn="just">
              <a:buClr>
                <a:schemeClr val="tx2"/>
              </a:buClr>
              <a:buFont typeface="Wingdings" pitchFamily="2" charset="2"/>
              <a:buChar char="Ø"/>
            </a:pPr>
            <a:r>
              <a:rPr lang="el-GR" sz="2400" dirty="0">
                <a:solidFill>
                  <a:schemeClr val="tx2"/>
                </a:solidFill>
                <a:latin typeface="Times New Roman" pitchFamily="18" charset="0"/>
                <a:cs typeface="Times New Roman" pitchFamily="18" charset="0"/>
              </a:rPr>
              <a:t>σημειωμένα σημεία ενδιαφέροντος </a:t>
            </a:r>
            <a:endParaRPr lang="el-GR" sz="2400" dirty="0" smtClean="0">
              <a:solidFill>
                <a:schemeClr val="tx2"/>
              </a:solidFill>
              <a:latin typeface="Times New Roman" pitchFamily="18" charset="0"/>
              <a:cs typeface="Times New Roman" pitchFamily="18" charset="0"/>
            </a:endParaRPr>
          </a:p>
          <a:p>
            <a:pPr algn="just">
              <a:buClr>
                <a:schemeClr val="tx2"/>
              </a:buClr>
              <a:buFont typeface="Wingdings" pitchFamily="2" charset="2"/>
              <a:buChar char="Ø"/>
            </a:pPr>
            <a:r>
              <a:rPr lang="el-GR" sz="2400" dirty="0">
                <a:solidFill>
                  <a:schemeClr val="tx2"/>
                </a:solidFill>
                <a:latin typeface="Times New Roman" pitchFamily="18" charset="0"/>
                <a:cs typeface="Times New Roman" pitchFamily="18" charset="0"/>
              </a:rPr>
              <a:t>καταχωρημένες λεπτομερείς όψεις αρκετών μεγάλων πόλεων της Ελλάδος καθώς και άλλων χωρών του κόσμου μας</a:t>
            </a:r>
            <a:endParaRPr lang="el-GR" sz="2400" b="1" i="1" dirty="0">
              <a:solidFill>
                <a:schemeClr val="tx2"/>
              </a:solidFill>
              <a:latin typeface="Times New Roman" pitchFamily="18" charset="0"/>
              <a:cs typeface="Times New Roman" pitchFamily="18" charset="0"/>
            </a:endParaRPr>
          </a:p>
        </p:txBody>
      </p:sp>
      <p:sp>
        <p:nvSpPr>
          <p:cNvPr id="4" name="3 - Θέση ημερομηνίας"/>
          <p:cNvSpPr>
            <a:spLocks noGrp="1"/>
          </p:cNvSpPr>
          <p:nvPr>
            <p:ph type="dt" sz="half" idx="10"/>
          </p:nvPr>
        </p:nvSpPr>
        <p:spPr/>
        <p:txBody>
          <a:bodyPr/>
          <a:lstStyle/>
          <a:p>
            <a:fld id="{C108AC07-C750-49A5-B590-8E9B155435B7}" type="datetime1">
              <a:rPr lang="el-GR" smtClean="0"/>
              <a:pPr/>
              <a:t>20/11/2019</a:t>
            </a:fld>
            <a:endParaRPr lang="el-GR" dirty="0"/>
          </a:p>
        </p:txBody>
      </p:sp>
      <p:sp>
        <p:nvSpPr>
          <p:cNvPr id="5" name="4 - Θέση αριθμού διαφάνειας"/>
          <p:cNvSpPr>
            <a:spLocks noGrp="1"/>
          </p:cNvSpPr>
          <p:nvPr>
            <p:ph type="sldNum" sz="quarter" idx="12"/>
          </p:nvPr>
        </p:nvSpPr>
        <p:spPr/>
        <p:txBody>
          <a:bodyPr/>
          <a:lstStyle/>
          <a:p>
            <a:fld id="{29DEC323-C40B-40B1-995A-81A2F38CFCF2}" type="slidenum">
              <a:rPr lang="el-GR" smtClean="0"/>
              <a:pPr/>
              <a:t>9</a:t>
            </a:fld>
            <a:endParaRPr lang="el-G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555</TotalTime>
  <Words>682</Words>
  <Application>Microsoft Office PowerPoint</Application>
  <PresentationFormat>Προβολή στην οθόνη (4:3)</PresentationFormat>
  <Paragraphs>112</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Ηλιοστάσιο</vt:lpstr>
      <vt:lpstr>Η διδακτική αξιοποίηση των λογισμικών  στην Φυσική Αγωγή </vt:lpstr>
      <vt:lpstr>  Η χρήση των νέων τεχνολογιών να βρίσκεται σε αρμονία με τις παιδαγωγικές αρχές και τους σκοπούς του μαθήματος χωρίς  να «θυσιάζεται» η φυσική δραστηριότητα    </vt:lpstr>
      <vt:lpstr>    </vt:lpstr>
      <vt:lpstr>Υποστήριξη και όχι αντικατάσταση</vt:lpstr>
      <vt:lpstr>Αξιοποίηση της πληροφορικής τεχνολογίας</vt:lpstr>
      <vt:lpstr>ΣΥΜΒΑΤΟΤΗΤΑ ΜΕ ΤΟ Δ.Ε.Π.Π.Σ. ΚΑΙ Α.Π.Σ.  </vt:lpstr>
      <vt:lpstr>τίτλος ενότητα – τάξη  διδακτικοί στόχοι  μέθοδοι προαπαιτούμενα – υλικοτεχνική υποδομή περιγραφή μικροσεναρίου προστιθέμενη αξία επεκτασιμότητα   </vt:lpstr>
      <vt:lpstr>Τρόποι διδακτικής αξιοποίησης του λογισμικού </vt:lpstr>
      <vt:lpstr>Τι είναι το GoogleEarth;  </vt:lpstr>
      <vt:lpstr>Αξιοποίηση του λογισμικού στην Φυσική Αγωγή </vt:lpstr>
      <vt:lpstr>Βιβλίο  Φυσικής Αγωγής  Ε΄ Τάξης </vt:lpstr>
      <vt:lpstr>Βιβλίο  Γεωγραφίας  Ε΄ Τάξης </vt:lpstr>
      <vt:lpstr>Εικόνα Αρχαίου Σταδίου από το Google Earth</vt:lpstr>
      <vt:lpstr>Διαδραστικά βιβλία - Εννοιολογικοί χάρτες – YouTube – Google Forms</vt:lpstr>
      <vt:lpstr>Διαφάνεια 15</vt:lpstr>
      <vt:lpstr>Διαφάνεια 16</vt:lpstr>
      <vt:lpstr>Ψηφιακά Σενάρια </vt:lpstr>
      <vt:lpstr>Ιστοσελίδες </vt:lpstr>
      <vt:lpstr>ιστοεξερευνηση</vt:lpstr>
      <vt:lpstr>ΠΕΡΙΕΧΟΜΕΝΟ ΙΣΤΟΣΕΛΙΔΑΣ</vt:lpstr>
      <vt:lpstr>Βερναδάκης, N., Αυγερινός, A., Ζέτου, E., Γιαννούση, Μ. &amp; Κιουμουρτζόγλου, E. (2006). Μαθαίνοντας με την Τεχνολογία των Πολυμέσων - Υπόσχεση ή Πραγματικότητα;. Αναζητήσεις στη Φυσική Αγωγή και τον Αθλητισμό, 4(2), 326-340.   Rintala, J. (1998). Computer technology in higher education:an experiment not a solution. Quest, 50,366-378.  Siskos, A., Antoniou, A., Papaioannou, A.&amp; Laparidis, K. (2005). Effects of multimedia computer-assisted instruction (MCAI) on academic achievement in physical education of Greek primary students. Interactive Educational Multimedia, 10, 61-77.  Διαδίκτυο  https://epaizovolley.weebly.com/   http://aesop.iep.edu.gr/node/7670   http://ebooks.edu.gr/new/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διδακτική αξιοποίηση των λογισμικών  στην Φυσική Αγωγή </dc:title>
  <dc:creator>USER 2</dc:creator>
  <cp:lastModifiedBy>USER 2</cp:lastModifiedBy>
  <cp:revision>68</cp:revision>
  <dcterms:created xsi:type="dcterms:W3CDTF">2019-11-01T06:23:05Z</dcterms:created>
  <dcterms:modified xsi:type="dcterms:W3CDTF">2019-11-20T05:36:15Z</dcterms:modified>
</cp:coreProperties>
</file>