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7" r:id="rId9"/>
    <p:sldId id="270" r:id="rId10"/>
    <p:sldId id="271" r:id="rId11"/>
    <p:sldId id="266" r:id="rId12"/>
    <p:sldId id="269" r:id="rId13"/>
    <p:sldId id="268" r:id="rId14"/>
    <p:sldId id="273" r:id="rId15"/>
    <p:sldId id="272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>
        <p:scale>
          <a:sx n="70" d="100"/>
          <a:sy n="70" d="100"/>
        </p:scale>
        <p:origin x="-13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C491007-512E-4821-A07D-1E3E2A24C5B4}" type="datetimeFigureOut">
              <a:rPr lang="el-GR" smtClean="0"/>
              <a:pPr/>
              <a:t>19/3/2021</a:t>
            </a:fld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6C712F-AAB9-4593-B47C-B924CEE63D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91007-512E-4821-A07D-1E3E2A24C5B4}" type="datetimeFigureOut">
              <a:rPr lang="el-GR" smtClean="0"/>
              <a:pPr/>
              <a:t>19/3/2021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C712F-AAB9-4593-B47C-B924CEE63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91007-512E-4821-A07D-1E3E2A24C5B4}" type="datetimeFigureOut">
              <a:rPr lang="el-GR" smtClean="0"/>
              <a:pPr/>
              <a:t>19/3/2021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C712F-AAB9-4593-B47C-B924CEE63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91007-512E-4821-A07D-1E3E2A24C5B4}" type="datetimeFigureOut">
              <a:rPr lang="el-GR" smtClean="0"/>
              <a:pPr/>
              <a:t>19/3/2021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C712F-AAB9-4593-B47C-B924CEE63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C491007-512E-4821-A07D-1E3E2A24C5B4}" type="datetimeFigureOut">
              <a:rPr lang="el-GR" smtClean="0"/>
              <a:pPr/>
              <a:t>19/3/2021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6C712F-AAB9-4593-B47C-B924CEE63D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91007-512E-4821-A07D-1E3E2A24C5B4}" type="datetimeFigureOut">
              <a:rPr lang="el-GR" smtClean="0"/>
              <a:pPr/>
              <a:t>19/3/2021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A6C712F-AAB9-4593-B47C-B924CEE63D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91007-512E-4821-A07D-1E3E2A24C5B4}" type="datetimeFigureOut">
              <a:rPr lang="el-GR" smtClean="0"/>
              <a:pPr/>
              <a:t>19/3/2021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A6C712F-AAB9-4593-B47C-B924CEE63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91007-512E-4821-A07D-1E3E2A24C5B4}" type="datetimeFigureOut">
              <a:rPr lang="el-GR" smtClean="0"/>
              <a:pPr/>
              <a:t>19/3/2021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C712F-AAB9-4593-B47C-B924CEE63D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91007-512E-4821-A07D-1E3E2A24C5B4}" type="datetimeFigureOut">
              <a:rPr lang="el-GR" smtClean="0"/>
              <a:pPr/>
              <a:t>19/3/2021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C712F-AAB9-4593-B47C-B924CEE63D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C491007-512E-4821-A07D-1E3E2A24C5B4}" type="datetimeFigureOut">
              <a:rPr lang="el-GR" smtClean="0"/>
              <a:pPr/>
              <a:t>19/3/2021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6C712F-AAB9-4593-B47C-B924CEE63D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C491007-512E-4821-A07D-1E3E2A24C5B4}" type="datetimeFigureOut">
              <a:rPr lang="el-GR" smtClean="0"/>
              <a:pPr/>
              <a:t>19/3/2021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6C712F-AAB9-4593-B47C-B924CEE63D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C491007-512E-4821-A07D-1E3E2A24C5B4}" type="datetimeFigureOut">
              <a:rPr lang="el-GR" smtClean="0"/>
              <a:pPr/>
              <a:t>19/3/2021</a:t>
            </a:fld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A6C712F-AAB9-4593-B47C-B924CEE63D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video.link/w/ASrbc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video.link/w/nupdc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7416824" cy="1752600"/>
          </a:xfrm>
        </p:spPr>
        <p:txBody>
          <a:bodyPr>
            <a:normAutofit/>
          </a:bodyPr>
          <a:lstStyle/>
          <a:p>
            <a:r>
              <a:rPr lang="el-GR" i="1" dirty="0" smtClean="0">
                <a:solidFill>
                  <a:schemeClr val="accent5"/>
                </a:solidFill>
                <a:latin typeface="Cambria" pitchFamily="18" charset="0"/>
                <a:ea typeface="Cambria" pitchFamily="18" charset="0"/>
              </a:rPr>
              <a:t>«Μάθε να κάνεις ποδήλατο και δεν θα το μετανιώσεις ποτέ στη ζωή σου»</a:t>
            </a:r>
          </a:p>
          <a:p>
            <a:pPr algn="r"/>
            <a:r>
              <a:rPr lang="en-US" sz="2800" b="1" i="1" dirty="0" smtClean="0">
                <a:solidFill>
                  <a:schemeClr val="accent5"/>
                </a:solidFill>
                <a:latin typeface="Cambria" pitchFamily="18" charset="0"/>
                <a:ea typeface="Cambria" pitchFamily="18" charset="0"/>
              </a:rPr>
              <a:t>Mark Twain</a:t>
            </a:r>
            <a:endParaRPr lang="el-GR" sz="2800" b="1" i="1" dirty="0" smtClean="0">
              <a:solidFill>
                <a:schemeClr val="accent5"/>
              </a:solidFill>
              <a:latin typeface="Cambria" pitchFamily="18" charset="0"/>
              <a:ea typeface="Cambria" pitchFamily="18" charset="0"/>
            </a:endParaRP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24944"/>
            <a:ext cx="3947715" cy="317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B/>
            <a:extrusionClr>
              <a:schemeClr val="accent5"/>
            </a:extrusionClr>
          </a:sp3d>
        </p:spPr>
      </p:pic>
      <p:sp>
        <p:nvSpPr>
          <p:cNvPr id="5" name="4 - TextBox"/>
          <p:cNvSpPr txBox="1"/>
          <p:nvPr/>
        </p:nvSpPr>
        <p:spPr>
          <a:xfrm>
            <a:off x="514806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/>
              <a:t>Μαντζουράτος Γεώργιος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4800" dirty="0" smtClean="0">
                <a:effectLst/>
              </a:rPr>
              <a:t>Πως πρέπει να κυκλοφορώ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539552" y="1700808"/>
            <a:ext cx="80648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b="1" dirty="0" smtClean="0"/>
          </a:p>
          <a:p>
            <a:endParaRPr lang="el-GR" sz="2000" b="1" dirty="0" smtClean="0"/>
          </a:p>
          <a:p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 Να οδηγώ πάντοτε στη δεξιά μεριά του δρόμου.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 Να μην ανεβαίνω στα πεζοδρόμια.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 Να σέβομαι τις διαβάσεις των πεζών.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 Να δίνω στους πεζούς προτεραιότητα.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 Να μη παρκάρω το ποδήλατό μου σε ακατάλληλο σημείο.</a:t>
            </a:r>
            <a:endParaRPr lang="el-GR" sz="2000" dirty="0" smtClean="0"/>
          </a:p>
          <a:p>
            <a:endParaRPr lang="el-GR" sz="2000" b="1" dirty="0" smtClean="0"/>
          </a:p>
          <a:p>
            <a:pPr algn="r"/>
            <a:r>
              <a:rPr lang="el-GR" sz="2000" b="1" dirty="0" smtClean="0"/>
              <a:t>Πηγή:</a:t>
            </a:r>
            <a:r>
              <a:rPr lang="en-US" sz="2000" b="1" dirty="0" smtClean="0"/>
              <a:t>http://bikeline.wikidot.com/bike-1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55502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Προσαρμογή του ποδηλάτου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456384" cy="347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71703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251520" y="134076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268760"/>
            <a:ext cx="19335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4343400" cy="149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212976"/>
            <a:ext cx="291465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013176"/>
            <a:ext cx="36099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196752"/>
            <a:ext cx="51125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5013176"/>
            <a:ext cx="30765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467544" y="404664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5"/>
                </a:solidFill>
              </a:rPr>
              <a:t>Xρήσιμα σήματα που πρέπει να γνωρίζω ως ποδηλάτης οδηγός</a:t>
            </a:r>
            <a:endParaRPr lang="el-GR" sz="2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Κάνω ποδήλατο με ασφάλεια (βίντεο στην αγγλική γλώσσα)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  <a:hlinkClick r:id="rId2" action="ppaction://hlinkfile"/>
              </a:rPr>
              <a:t>https://video.link/w/ASrbc</a:t>
            </a:r>
            <a:endParaRPr lang="el-GR" sz="2000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</p:txBody>
      </p:sp>
      <p:pic>
        <p:nvPicPr>
          <p:cNvPr id="9" name="8 - Θέση εικόνας" descr="Screenshot_2021-03-13 Bicycle Safer Journey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4762" b="476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Κάνω ποδήλατο με ασφάλεια </a:t>
            </a:r>
            <a:r>
              <a:rPr lang="el-GR" dirty="0" smtClean="0"/>
              <a:t>(παραμύθι στην ελληνική  </a:t>
            </a:r>
            <a:r>
              <a:rPr lang="el-GR" dirty="0" smtClean="0"/>
              <a:t>γλώσσα)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220072" y="5388936"/>
            <a:ext cx="3672408" cy="91225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libri" pitchFamily="34" charset="0"/>
                <a:hlinkClick r:id="rId2"/>
              </a:rPr>
              <a:t>https://video.link/w/nupdc</a:t>
            </a:r>
            <a:endParaRPr lang="el-GR" sz="2000" dirty="0">
              <a:solidFill>
                <a:schemeClr val="bg1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7" name="6 - Θέση εικόνας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534400" cy="4343400"/>
          </a:xfr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5689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ΚΑΡΤΕΛΑ.png"/>
          <p:cNvPicPr>
            <a:picLocks noChangeAspect="1"/>
          </p:cNvPicPr>
          <p:nvPr/>
        </p:nvPicPr>
        <p:blipFill>
          <a:blip r:embed="rId2" cstate="print"/>
          <a:srcRect l="18817" t="17719" r="20201" b="6398"/>
          <a:stretch>
            <a:fillRect/>
          </a:stretch>
        </p:blipFill>
        <p:spPr>
          <a:xfrm>
            <a:off x="1043608" y="1556793"/>
            <a:ext cx="7056784" cy="411375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899592" y="62373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Πηγή: </a:t>
            </a:r>
            <a:r>
              <a:rPr lang="en-US" dirty="0" smtClean="0"/>
              <a:t>http://dim-episkopi-lem.schools.ac.cy/index.php?id=pusik-agog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251520" y="404664"/>
            <a:ext cx="907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chemeClr val="accent1"/>
                </a:solidFill>
              </a:rPr>
              <a:t>Δημιούργησε την </a:t>
            </a:r>
            <a:r>
              <a:rPr lang="el-GR" sz="2800" dirty="0" smtClean="0">
                <a:solidFill>
                  <a:schemeClr val="accent1"/>
                </a:solidFill>
              </a:rPr>
              <a:t>δικ</a:t>
            </a:r>
            <a:r>
              <a:rPr lang="el-GR" sz="2800" dirty="0" smtClean="0">
                <a:solidFill>
                  <a:schemeClr val="accent1"/>
                </a:solidFill>
              </a:rPr>
              <a:t>ή</a:t>
            </a:r>
            <a:r>
              <a:rPr lang="el-GR" sz="2800" dirty="0" smtClean="0">
                <a:solidFill>
                  <a:schemeClr val="accent1"/>
                </a:solidFill>
              </a:rPr>
              <a:t> </a:t>
            </a:r>
            <a:r>
              <a:rPr lang="el-GR" sz="2800" dirty="0" smtClean="0">
                <a:solidFill>
                  <a:schemeClr val="accent1"/>
                </a:solidFill>
              </a:rPr>
              <a:t>σου καρτέλα ποδηλασίας!!</a:t>
            </a:r>
            <a:endParaRPr lang="el-GR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933056"/>
            <a:ext cx="53721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899592" y="69269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accent5"/>
                </a:solidFill>
              </a:rPr>
              <a:t>Ποδήλατο: Ας αρχίσουμε με τα βασικά</a:t>
            </a:r>
            <a:endParaRPr lang="el-GR" sz="3200" dirty="0">
              <a:solidFill>
                <a:schemeClr val="accent5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115616" y="1484784"/>
            <a:ext cx="66247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dirty="0"/>
              <a:t> </a:t>
            </a:r>
            <a:r>
              <a:rPr lang="el-GR" sz="2000" dirty="0" smtClean="0"/>
              <a:t>αποτελεί ένα ιδιαίτερα διαδεδομένο μέσο </a:t>
            </a:r>
          </a:p>
          <a:p>
            <a:pPr algn="just">
              <a:buFont typeface="Wingdings" pitchFamily="2" charset="2"/>
              <a:buChar char="Ø"/>
            </a:pPr>
            <a:endParaRPr lang="el-GR" sz="2000" dirty="0"/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 ικανοποιεί μεγάλο αριθμό αναγκών του ανθρώπου όπως την ψυχαγωγία, την άσκηση και την μετακίνηση</a:t>
            </a:r>
          </a:p>
          <a:p>
            <a:pPr algn="just">
              <a:buFont typeface="Wingdings" pitchFamily="2" charset="2"/>
              <a:buChar char="Ø"/>
            </a:pPr>
            <a:endParaRPr lang="el-GR" sz="2000" dirty="0"/>
          </a:p>
          <a:p>
            <a:pPr algn="just">
              <a:buFont typeface="Wingdings" pitchFamily="2" charset="2"/>
              <a:buChar char="Ø"/>
            </a:pPr>
            <a:r>
              <a:rPr lang="el-GR" sz="2000" dirty="0" smtClean="0"/>
              <a:t> την στιγμή που μιλάμε υπολογίζεται ότι υπάρχουν παγκοσμίως πάνω από 1 δισεκατομμύριο ποδήλατα</a:t>
            </a:r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724128" y="6309320"/>
            <a:ext cx="28279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 smtClean="0"/>
              <a:t>Πηγή: </a:t>
            </a:r>
            <a:r>
              <a:rPr lang="en-US" sz="1600" b="1" dirty="0" smtClean="0"/>
              <a:t>Bicycle-Guider.com</a:t>
            </a:r>
            <a:endParaRPr lang="el-G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Η Ιστορία του πρώτου ποδηλάτου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l-GR" dirty="0"/>
          </a:p>
        </p:txBody>
      </p:sp>
      <p:pic>
        <p:nvPicPr>
          <p:cNvPr id="5" name="4 - Θέση περιεχομένου" descr="Screenshot_2021-03-12 “Κάθε φορά που βλέπω έναν άνθρωπο να κάνει ποδήλατο, σταματώ να απογοητεύομαι για το μέλλον της ανθρω[...]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1"/>
            <a:ext cx="3619500" cy="2232249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0" y="620688"/>
            <a:ext cx="4038600" cy="4903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000" dirty="0" smtClean="0"/>
              <a:t>   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Η πρώτη απτή εμφάνιση του ποδηλάτου, με τελείως διαφορετική κατασκευή από τα σημερινά, ήταν γύρω στο 1750 στη Νυρεμβέργη (Γερμανία)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Αυτός ο πρώτος «παππούς» του ποδηλάτου ήταν τόσο απλός, που δεν είχε ούτε πετάλια, ούτε τιμόνι, και ήταν εξολοκλήρου κατασκευασμένος από ξύλο!!</a:t>
            </a:r>
          </a:p>
          <a:p>
            <a:pPr algn="just"/>
            <a:endParaRPr lang="el-GR" sz="2000" dirty="0" smtClean="0"/>
          </a:p>
          <a:p>
            <a:pPr algn="just">
              <a:buNone/>
            </a:pPr>
            <a:r>
              <a:rPr lang="el-GR" sz="2000" dirty="0" smtClean="0"/>
              <a:t>   </a:t>
            </a:r>
          </a:p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r>
              <a:rPr lang="el-GR" sz="2000" dirty="0" smtClean="0"/>
              <a:t>  </a:t>
            </a:r>
            <a:r>
              <a:rPr lang="el-GR" sz="1600" b="1" dirty="0" smtClean="0"/>
              <a:t>Πηγή:</a:t>
            </a:r>
            <a:r>
              <a:rPr lang="en-US" sz="1600" b="1" dirty="0" smtClean="0"/>
              <a:t>https://www.cna.gr/stories/istoria-tou-podilatou/</a:t>
            </a:r>
            <a:endParaRPr lang="el-GR" sz="1600" b="1" dirty="0" smtClean="0"/>
          </a:p>
          <a:p>
            <a:pPr algn="just"/>
            <a:endParaRPr lang="el-GR" sz="2000" dirty="0" smtClean="0"/>
          </a:p>
          <a:p>
            <a:pPr algn="just"/>
            <a:endParaRPr lang="el-GR" sz="2000" dirty="0" smtClean="0"/>
          </a:p>
          <a:p>
            <a:pPr algn="just"/>
            <a:endParaRPr lang="el-GR" sz="2000" dirty="0" smtClean="0"/>
          </a:p>
          <a:p>
            <a:pPr algn="just">
              <a:buNone/>
            </a:pPr>
            <a:r>
              <a:rPr lang="el-GR" sz="1600" dirty="0" smtClean="0"/>
              <a:t>     </a:t>
            </a:r>
            <a:endParaRPr lang="el-GR" sz="2000" dirty="0" smtClean="0"/>
          </a:p>
          <a:p>
            <a:pPr algn="just"/>
            <a:endParaRPr lang="el-GR" sz="2000" dirty="0" smtClean="0"/>
          </a:p>
          <a:p>
            <a:pPr algn="just"/>
            <a:endParaRPr lang="el-GR" sz="2000" dirty="0" smtClean="0"/>
          </a:p>
          <a:p>
            <a:pPr algn="just"/>
            <a:endParaRPr lang="el-GR" sz="2000" dirty="0" smtClean="0"/>
          </a:p>
          <a:p>
            <a:pPr algn="just"/>
            <a:endParaRPr lang="el-GR" sz="2000" dirty="0" smtClean="0"/>
          </a:p>
          <a:p>
            <a:pPr algn="just"/>
            <a:endParaRPr lang="el-GR" sz="2000" dirty="0" smtClean="0"/>
          </a:p>
          <a:p>
            <a:pPr algn="just"/>
            <a:endParaRPr lang="el-GR" sz="2000" dirty="0" smtClean="0"/>
          </a:p>
          <a:p>
            <a:pPr algn="just">
              <a:buNone/>
            </a:pPr>
            <a:endParaRPr lang="el-G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3600400" cy="257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Η Ιστορία του πρώτου ποδηλάτου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b="1" dirty="0" err="1" smtClean="0"/>
              <a:t>Draisienne</a:t>
            </a:r>
            <a:r>
              <a:rPr lang="en-US" sz="3200" b="1" dirty="0" smtClean="0"/>
              <a:t> (</a:t>
            </a:r>
            <a:r>
              <a:rPr lang="el-GR" sz="3200" b="1" dirty="0" err="1" smtClean="0"/>
              <a:t>ντρεζίνα</a:t>
            </a:r>
            <a:r>
              <a:rPr lang="el-GR" sz="3200" b="1" dirty="0" smtClean="0"/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4543400"/>
          </a:xfrm>
        </p:spPr>
        <p:txBody>
          <a:bodyPr>
            <a:noAutofit/>
          </a:bodyPr>
          <a:lstStyle/>
          <a:p>
            <a:pPr algn="just"/>
            <a:r>
              <a:rPr lang="el-GR" sz="2000" dirty="0" smtClean="0"/>
              <a:t>Ήταν, λοιπόν, ο βαρόνος </a:t>
            </a:r>
            <a:r>
              <a:rPr lang="el-GR" sz="2000" dirty="0" err="1" smtClean="0"/>
              <a:t>von</a:t>
            </a:r>
            <a:r>
              <a:rPr lang="el-GR" sz="2000" dirty="0" smtClean="0"/>
              <a:t> </a:t>
            </a:r>
            <a:r>
              <a:rPr lang="el-GR" sz="2000" dirty="0" err="1" smtClean="0"/>
              <a:t>Drais</a:t>
            </a:r>
            <a:r>
              <a:rPr lang="el-GR" sz="2000" dirty="0" smtClean="0"/>
              <a:t> που το κατασκεύασε για να μετακινείται και να θαυμάζει τις ομορφιές των βασιλικών του κήπων. Ήταν μια κατασκευή που αποτελούνταν από σκελετό, 2 ρόδες και τιμόνι αλλά δεν είχε πετάλια. Τα πόδια πατούσαν στη γη και σπρώχνοντας έδιναν κίνηση. Το υλικό κατασκευής του ήταν κυρίως το ξύλο, ενώ η κατασκευή του δεν επέτρεπε τη χρήση του παρά μόνο σε στρωμένους δρόμους, πλατείες και πάρκα. </a:t>
            </a:r>
          </a:p>
          <a:p>
            <a:pPr algn="just">
              <a:buNone/>
            </a:pPr>
            <a:r>
              <a:rPr lang="el-GR" sz="2000" dirty="0" smtClean="0"/>
              <a:t>     </a:t>
            </a:r>
            <a:r>
              <a:rPr lang="el-GR" sz="1600" b="1" dirty="0" smtClean="0"/>
              <a:t>Πηγή:</a:t>
            </a:r>
            <a:r>
              <a:rPr lang="en-US" sz="1600" b="1" dirty="0" smtClean="0"/>
              <a:t>https://sela.gr/first-bike-in-history/</a:t>
            </a:r>
            <a:endParaRPr lang="el-GR" sz="1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95604"/>
            <a:ext cx="4038600" cy="302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403648" y="548680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accent1"/>
                </a:solidFill>
              </a:rPr>
              <a:t>Το πρώτο σύγχρονο ποδήλατο</a:t>
            </a:r>
          </a:p>
          <a:p>
            <a:r>
              <a:rPr lang="el-GR" sz="3200" dirty="0" smtClean="0">
                <a:solidFill>
                  <a:schemeClr val="accent5"/>
                </a:solidFill>
              </a:rPr>
              <a:t> </a:t>
            </a:r>
            <a:endParaRPr lang="el-GR" sz="3200" dirty="0">
              <a:solidFill>
                <a:schemeClr val="accent5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419872" y="57332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+mj-lt"/>
            </a:endParaRPr>
          </a:p>
          <a:p>
            <a:r>
              <a:rPr lang="el-GR" b="1" dirty="0" smtClean="0">
                <a:latin typeface="+mj-lt"/>
              </a:rPr>
              <a:t>Πηγή:</a:t>
            </a:r>
            <a:r>
              <a:rPr lang="en-US" b="1" dirty="0" smtClean="0">
                <a:latin typeface="+mj-lt"/>
              </a:rPr>
              <a:t>https://dromeasbikes.com/el/blog/</a:t>
            </a:r>
            <a:endParaRPr lang="el-GR" b="1" dirty="0">
              <a:latin typeface="+mj-lt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755576" y="141277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1885: Το </a:t>
            </a:r>
            <a:r>
              <a:rPr lang="el-GR" dirty="0" err="1" smtClean="0"/>
              <a:t>Rover</a:t>
            </a:r>
            <a:r>
              <a:rPr lang="el-GR" dirty="0" smtClean="0"/>
              <a:t> με τις ισομεγέθεις ρόδες, το πρωτότυπο για το σύγχρονο ποδήλατο</a:t>
            </a:r>
          </a:p>
          <a:p>
            <a:endParaRPr lang="el-GR" b="1" dirty="0" smtClean="0"/>
          </a:p>
          <a:p>
            <a:endParaRPr lang="el-GR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755576" y="4365104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Η σέλα, το τιμόνι και ο λαιμός ήταν καλά ισορροπημένα και λογικά τοποθετημένα, και αυτό καθιέρωσε το σχήμα του ποδηλάτου όπως το ξέρουμε σήμερα.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00" y="2200275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576388"/>
            <a:ext cx="6705550" cy="394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403648" y="54868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accent1"/>
                </a:solidFill>
              </a:rPr>
              <a:t>Η εξέλιξη του ποδηλάτου </a:t>
            </a:r>
            <a:endParaRPr lang="el-GR" sz="3200" dirty="0">
              <a:solidFill>
                <a:schemeClr val="accent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67544" y="57332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600" dirty="0" smtClean="0">
              <a:latin typeface="+mj-lt"/>
            </a:endParaRPr>
          </a:p>
          <a:p>
            <a:pPr algn="ctr"/>
            <a:r>
              <a:rPr lang="el-GR" sz="1600" b="1" dirty="0" smtClean="0">
                <a:latin typeface="+mj-lt"/>
              </a:rPr>
              <a:t>Πηγή:</a:t>
            </a:r>
            <a:r>
              <a:rPr lang="en-US" sz="1600" b="1" dirty="0" smtClean="0">
                <a:latin typeface="+mj-lt"/>
              </a:rPr>
              <a:t>https://es.wikipedia.org/wiki/Bicicleta#Origen_de_la_bicicleta</a:t>
            </a:r>
            <a:endParaRPr lang="el-GR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1371600"/>
            <a:ext cx="7038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115616" y="47667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1"/>
                </a:solidFill>
              </a:rPr>
              <a:t>Μέρη του ποδηλάτου</a:t>
            </a:r>
            <a:endParaRPr lang="el-GR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Τα οφέλη της ποδηλασίας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3436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899592" y="62373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Πηγή: </a:t>
            </a:r>
            <a:r>
              <a:rPr lang="en-US" dirty="0" smtClean="0"/>
              <a:t>http://dim-episkopi-lem.schools.ac.cy/index.php?id=pusik-agog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Πριν </a:t>
            </a:r>
            <a:r>
              <a:rPr lang="el-GR" dirty="0" smtClean="0">
                <a:effectLst/>
              </a:rPr>
              <a:t>ξεκινήσεις</a:t>
            </a:r>
            <a:r>
              <a:rPr lang="el-GR" dirty="0" smtClean="0"/>
              <a:t> την βόλτα σου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539552" y="1340768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b="1" dirty="0" smtClean="0"/>
          </a:p>
          <a:p>
            <a:r>
              <a:rPr lang="el-GR" sz="2000" b="1" dirty="0" smtClean="0"/>
              <a:t>Πριν ξεκινήσεις τη βόλτα σου με το ποδήλατο βεβαιώσου για τα εξής: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 Να λειτουργούν τα φρένα, το τιμόνι, το κουδούνι και τα φώτα, αν πλησιάζει να νυχτώσει.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 Να έχουν τα λάστιχα του ποδηλάτου σου τον κατάλληλο αέρα, και να είναι σε καλή κατάσταση.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 Να φοράς τα κατάλληλα ρούχα ώστε να σε βλέπουν οι άλλοι στο δρόμο εύκολα.</a:t>
            </a:r>
            <a:endParaRPr lang="el-G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 </a:t>
            </a:r>
            <a:r>
              <a:rPr lang="el-GR" sz="2000" b="1" dirty="0" err="1" smtClean="0"/>
              <a:t>Mην</a:t>
            </a:r>
            <a:r>
              <a:rPr lang="el-GR" sz="2000" b="1" dirty="0" smtClean="0"/>
              <a:t> ξεχάσεις να πάρεις μαζί σου το κράνος. Ποτέ μην κάνεις ποδήλατο χωρίς να φοράς το κράνος σου.</a:t>
            </a:r>
          </a:p>
          <a:p>
            <a:pPr>
              <a:buFont typeface="Wingdings" pitchFamily="2" charset="2"/>
              <a:buChar char="Ø"/>
            </a:pPr>
            <a:endParaRPr lang="el-GR" sz="2000" b="1" dirty="0" smtClean="0"/>
          </a:p>
          <a:p>
            <a:pPr algn="r"/>
            <a:r>
              <a:rPr lang="el-GR" sz="2000" b="1" dirty="0" smtClean="0"/>
              <a:t>Πηγή:</a:t>
            </a:r>
            <a:r>
              <a:rPr lang="en-US" sz="2000" b="1" dirty="0" smtClean="0"/>
              <a:t>http://bikeline.wikidot.com/bike-1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Τήξη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238</TotalTime>
  <Words>405</Words>
  <Application>Microsoft Office PowerPoint</Application>
  <PresentationFormat>Προβολή στην οθόνη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Τήξη</vt:lpstr>
      <vt:lpstr>Διαφάνεια 1</vt:lpstr>
      <vt:lpstr>Διαφάνεια 2</vt:lpstr>
      <vt:lpstr>  Η Ιστορία του πρώτου ποδηλάτου </vt:lpstr>
      <vt:lpstr>  Η Ιστορία του πρώτου ποδηλάτου Draisienne (ντρεζίνα) </vt:lpstr>
      <vt:lpstr>Διαφάνεια 5</vt:lpstr>
      <vt:lpstr>Διαφάνεια 6</vt:lpstr>
      <vt:lpstr>Διαφάνεια 7</vt:lpstr>
      <vt:lpstr>Τα οφέλη της ποδηλασίας</vt:lpstr>
      <vt:lpstr>Πριν ξεκινήσεις την βόλτα σου</vt:lpstr>
      <vt:lpstr>Πως πρέπει να κυκλοφορώ</vt:lpstr>
      <vt:lpstr>Προσαρμογή του ποδηλάτου</vt:lpstr>
      <vt:lpstr>Διαφάνεια 12</vt:lpstr>
      <vt:lpstr>Κάνω ποδήλατο με ασφάλεια (βίντεο στην αγγλική γλώσσα) </vt:lpstr>
      <vt:lpstr>Κάνω ποδήλατο με ασφάλεια (παραμύθι στην ελληνική  γλώσσα) 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33</cp:revision>
  <dcterms:created xsi:type="dcterms:W3CDTF">2021-03-12T09:18:24Z</dcterms:created>
  <dcterms:modified xsi:type="dcterms:W3CDTF">2021-03-19T14:35:45Z</dcterms:modified>
</cp:coreProperties>
</file>