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CE79E8-462C-46B9-9362-5FF30E907A9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34BBAF7E-105A-432B-A0A2-DEEB058132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84DAD02C-E150-4EB9-80FF-DBF67C7883EF}"/>
              </a:ext>
            </a:extLst>
          </p:cNvPr>
          <p:cNvSpPr>
            <a:spLocks noGrp="1"/>
          </p:cNvSpPr>
          <p:nvPr>
            <p:ph type="dt" sz="half" idx="10"/>
          </p:nvPr>
        </p:nvSpPr>
        <p:spPr/>
        <p:txBody>
          <a:bodyPr/>
          <a:lstStyle/>
          <a:p>
            <a:fld id="{A99A3A8A-235C-4AB3-A39D-F61836D0BC6C}" type="datetimeFigureOut">
              <a:rPr lang="en-US" smtClean="0"/>
              <a:t>12/3/2020</a:t>
            </a:fld>
            <a:endParaRPr lang="en-US"/>
          </a:p>
        </p:txBody>
      </p:sp>
      <p:sp>
        <p:nvSpPr>
          <p:cNvPr id="5" name="Θέση υποσέλιδου 4">
            <a:extLst>
              <a:ext uri="{FF2B5EF4-FFF2-40B4-BE49-F238E27FC236}">
                <a16:creationId xmlns:a16="http://schemas.microsoft.com/office/drawing/2014/main" id="{9A31258B-9357-4F40-84BC-97749764D192}"/>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22B4A5CC-9E9E-42E2-B437-7CBB4BADBEC8}"/>
              </a:ext>
            </a:extLst>
          </p:cNvPr>
          <p:cNvSpPr>
            <a:spLocks noGrp="1"/>
          </p:cNvSpPr>
          <p:nvPr>
            <p:ph type="sldNum" sz="quarter" idx="12"/>
          </p:nvPr>
        </p:nvSpPr>
        <p:spPr/>
        <p:txBody>
          <a:bodyPr/>
          <a:lstStyle/>
          <a:p>
            <a:fld id="{E9BEB21E-D119-4721-A476-16D4E5A92E37}" type="slidenum">
              <a:rPr lang="en-US" smtClean="0"/>
              <a:t>‹#›</a:t>
            </a:fld>
            <a:endParaRPr lang="en-US"/>
          </a:p>
        </p:txBody>
      </p:sp>
    </p:spTree>
    <p:extLst>
      <p:ext uri="{BB962C8B-B14F-4D97-AF65-F5344CB8AC3E}">
        <p14:creationId xmlns:p14="http://schemas.microsoft.com/office/powerpoint/2010/main" val="241630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C0DB1C-49A2-4A82-8420-7E97F272CAB4}"/>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1D758249-0D6A-4C66-A633-9D178AD0854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039775FD-C40B-4944-9A09-DF54B54AB456}"/>
              </a:ext>
            </a:extLst>
          </p:cNvPr>
          <p:cNvSpPr>
            <a:spLocks noGrp="1"/>
          </p:cNvSpPr>
          <p:nvPr>
            <p:ph type="dt" sz="half" idx="10"/>
          </p:nvPr>
        </p:nvSpPr>
        <p:spPr/>
        <p:txBody>
          <a:bodyPr/>
          <a:lstStyle/>
          <a:p>
            <a:fld id="{A99A3A8A-235C-4AB3-A39D-F61836D0BC6C}" type="datetimeFigureOut">
              <a:rPr lang="en-US" smtClean="0"/>
              <a:t>12/3/2020</a:t>
            </a:fld>
            <a:endParaRPr lang="en-US"/>
          </a:p>
        </p:txBody>
      </p:sp>
      <p:sp>
        <p:nvSpPr>
          <p:cNvPr id="5" name="Θέση υποσέλιδου 4">
            <a:extLst>
              <a:ext uri="{FF2B5EF4-FFF2-40B4-BE49-F238E27FC236}">
                <a16:creationId xmlns:a16="http://schemas.microsoft.com/office/drawing/2014/main" id="{E677AB11-00C5-46DF-AC8C-8975AA2F896D}"/>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E9D90469-E7B2-40FC-8D4F-C873EA90419B}"/>
              </a:ext>
            </a:extLst>
          </p:cNvPr>
          <p:cNvSpPr>
            <a:spLocks noGrp="1"/>
          </p:cNvSpPr>
          <p:nvPr>
            <p:ph type="sldNum" sz="quarter" idx="12"/>
          </p:nvPr>
        </p:nvSpPr>
        <p:spPr/>
        <p:txBody>
          <a:bodyPr/>
          <a:lstStyle/>
          <a:p>
            <a:fld id="{E9BEB21E-D119-4721-A476-16D4E5A92E37}" type="slidenum">
              <a:rPr lang="en-US" smtClean="0"/>
              <a:t>‹#›</a:t>
            </a:fld>
            <a:endParaRPr lang="en-US"/>
          </a:p>
        </p:txBody>
      </p:sp>
    </p:spTree>
    <p:extLst>
      <p:ext uri="{BB962C8B-B14F-4D97-AF65-F5344CB8AC3E}">
        <p14:creationId xmlns:p14="http://schemas.microsoft.com/office/powerpoint/2010/main" val="302497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2CB68D8-16AB-451F-BBA5-DF8859A2543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6E3000A5-8162-4AB3-A810-1BD9B7E9E55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F2E6C1DC-6918-44A1-988B-2BD61D0E8AC7}"/>
              </a:ext>
            </a:extLst>
          </p:cNvPr>
          <p:cNvSpPr>
            <a:spLocks noGrp="1"/>
          </p:cNvSpPr>
          <p:nvPr>
            <p:ph type="dt" sz="half" idx="10"/>
          </p:nvPr>
        </p:nvSpPr>
        <p:spPr/>
        <p:txBody>
          <a:bodyPr/>
          <a:lstStyle/>
          <a:p>
            <a:fld id="{A99A3A8A-235C-4AB3-A39D-F61836D0BC6C}" type="datetimeFigureOut">
              <a:rPr lang="en-US" smtClean="0"/>
              <a:t>12/3/2020</a:t>
            </a:fld>
            <a:endParaRPr lang="en-US"/>
          </a:p>
        </p:txBody>
      </p:sp>
      <p:sp>
        <p:nvSpPr>
          <p:cNvPr id="5" name="Θέση υποσέλιδου 4">
            <a:extLst>
              <a:ext uri="{FF2B5EF4-FFF2-40B4-BE49-F238E27FC236}">
                <a16:creationId xmlns:a16="http://schemas.microsoft.com/office/drawing/2014/main" id="{C7265F24-3B8E-4930-9920-35FF063904F3}"/>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2438610F-51F6-4EE6-81F3-8283E40BCB10}"/>
              </a:ext>
            </a:extLst>
          </p:cNvPr>
          <p:cNvSpPr>
            <a:spLocks noGrp="1"/>
          </p:cNvSpPr>
          <p:nvPr>
            <p:ph type="sldNum" sz="quarter" idx="12"/>
          </p:nvPr>
        </p:nvSpPr>
        <p:spPr/>
        <p:txBody>
          <a:bodyPr/>
          <a:lstStyle/>
          <a:p>
            <a:fld id="{E9BEB21E-D119-4721-A476-16D4E5A92E37}" type="slidenum">
              <a:rPr lang="en-US" smtClean="0"/>
              <a:t>‹#›</a:t>
            </a:fld>
            <a:endParaRPr lang="en-US"/>
          </a:p>
        </p:txBody>
      </p:sp>
    </p:spTree>
    <p:extLst>
      <p:ext uri="{BB962C8B-B14F-4D97-AF65-F5344CB8AC3E}">
        <p14:creationId xmlns:p14="http://schemas.microsoft.com/office/powerpoint/2010/main" val="399437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A7F141-447D-4342-B0A2-F0E2CAA5C522}"/>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364A4AB5-A90C-47AF-A10E-59B2A871104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16E0332B-8E4A-4F35-BE61-171105CB6C41}"/>
              </a:ext>
            </a:extLst>
          </p:cNvPr>
          <p:cNvSpPr>
            <a:spLocks noGrp="1"/>
          </p:cNvSpPr>
          <p:nvPr>
            <p:ph type="dt" sz="half" idx="10"/>
          </p:nvPr>
        </p:nvSpPr>
        <p:spPr/>
        <p:txBody>
          <a:bodyPr/>
          <a:lstStyle/>
          <a:p>
            <a:fld id="{A99A3A8A-235C-4AB3-A39D-F61836D0BC6C}" type="datetimeFigureOut">
              <a:rPr lang="en-US" smtClean="0"/>
              <a:t>12/3/2020</a:t>
            </a:fld>
            <a:endParaRPr lang="en-US"/>
          </a:p>
        </p:txBody>
      </p:sp>
      <p:sp>
        <p:nvSpPr>
          <p:cNvPr id="5" name="Θέση υποσέλιδου 4">
            <a:extLst>
              <a:ext uri="{FF2B5EF4-FFF2-40B4-BE49-F238E27FC236}">
                <a16:creationId xmlns:a16="http://schemas.microsoft.com/office/drawing/2014/main" id="{739739CF-135A-44A8-81D2-14A99C8FF759}"/>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8340F241-4326-4C21-9FAB-6DA03D45976A}"/>
              </a:ext>
            </a:extLst>
          </p:cNvPr>
          <p:cNvSpPr>
            <a:spLocks noGrp="1"/>
          </p:cNvSpPr>
          <p:nvPr>
            <p:ph type="sldNum" sz="quarter" idx="12"/>
          </p:nvPr>
        </p:nvSpPr>
        <p:spPr/>
        <p:txBody>
          <a:bodyPr/>
          <a:lstStyle/>
          <a:p>
            <a:fld id="{E9BEB21E-D119-4721-A476-16D4E5A92E37}" type="slidenum">
              <a:rPr lang="en-US" smtClean="0"/>
              <a:t>‹#›</a:t>
            </a:fld>
            <a:endParaRPr lang="en-US"/>
          </a:p>
        </p:txBody>
      </p:sp>
    </p:spTree>
    <p:extLst>
      <p:ext uri="{BB962C8B-B14F-4D97-AF65-F5344CB8AC3E}">
        <p14:creationId xmlns:p14="http://schemas.microsoft.com/office/powerpoint/2010/main" val="238596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995D3F-FEDB-45D6-BDA6-64D5E637C9FB}"/>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F3F443ED-C285-411B-936F-760E20BA17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F7515D8-956A-4110-9164-2CF4A2E95591}"/>
              </a:ext>
            </a:extLst>
          </p:cNvPr>
          <p:cNvSpPr>
            <a:spLocks noGrp="1"/>
          </p:cNvSpPr>
          <p:nvPr>
            <p:ph type="dt" sz="half" idx="10"/>
          </p:nvPr>
        </p:nvSpPr>
        <p:spPr/>
        <p:txBody>
          <a:bodyPr/>
          <a:lstStyle/>
          <a:p>
            <a:fld id="{A99A3A8A-235C-4AB3-A39D-F61836D0BC6C}" type="datetimeFigureOut">
              <a:rPr lang="en-US" smtClean="0"/>
              <a:t>12/3/2020</a:t>
            </a:fld>
            <a:endParaRPr lang="en-US"/>
          </a:p>
        </p:txBody>
      </p:sp>
      <p:sp>
        <p:nvSpPr>
          <p:cNvPr id="5" name="Θέση υποσέλιδου 4">
            <a:extLst>
              <a:ext uri="{FF2B5EF4-FFF2-40B4-BE49-F238E27FC236}">
                <a16:creationId xmlns:a16="http://schemas.microsoft.com/office/drawing/2014/main" id="{CE0BFF9B-DD3A-4497-99A6-D6A18212CEC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D8A9E07D-9D34-4213-B68D-15A82B680515}"/>
              </a:ext>
            </a:extLst>
          </p:cNvPr>
          <p:cNvSpPr>
            <a:spLocks noGrp="1"/>
          </p:cNvSpPr>
          <p:nvPr>
            <p:ph type="sldNum" sz="quarter" idx="12"/>
          </p:nvPr>
        </p:nvSpPr>
        <p:spPr/>
        <p:txBody>
          <a:bodyPr/>
          <a:lstStyle/>
          <a:p>
            <a:fld id="{E9BEB21E-D119-4721-A476-16D4E5A92E37}" type="slidenum">
              <a:rPr lang="en-US" smtClean="0"/>
              <a:t>‹#›</a:t>
            </a:fld>
            <a:endParaRPr lang="en-US"/>
          </a:p>
        </p:txBody>
      </p:sp>
    </p:spTree>
    <p:extLst>
      <p:ext uri="{BB962C8B-B14F-4D97-AF65-F5344CB8AC3E}">
        <p14:creationId xmlns:p14="http://schemas.microsoft.com/office/powerpoint/2010/main" val="3236107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44D48B-C7B0-4619-81B3-007A316FE3A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90AE96EB-D261-48DE-8274-30EE8816CB5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6E07728D-3243-43A4-98D3-FE71AC2DF65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D16F14BC-B66B-4B87-8BE3-EA1BF8F36726}"/>
              </a:ext>
            </a:extLst>
          </p:cNvPr>
          <p:cNvSpPr>
            <a:spLocks noGrp="1"/>
          </p:cNvSpPr>
          <p:nvPr>
            <p:ph type="dt" sz="half" idx="10"/>
          </p:nvPr>
        </p:nvSpPr>
        <p:spPr/>
        <p:txBody>
          <a:bodyPr/>
          <a:lstStyle/>
          <a:p>
            <a:fld id="{A99A3A8A-235C-4AB3-A39D-F61836D0BC6C}" type="datetimeFigureOut">
              <a:rPr lang="en-US" smtClean="0"/>
              <a:t>12/3/2020</a:t>
            </a:fld>
            <a:endParaRPr lang="en-US"/>
          </a:p>
        </p:txBody>
      </p:sp>
      <p:sp>
        <p:nvSpPr>
          <p:cNvPr id="6" name="Θέση υποσέλιδου 5">
            <a:extLst>
              <a:ext uri="{FF2B5EF4-FFF2-40B4-BE49-F238E27FC236}">
                <a16:creationId xmlns:a16="http://schemas.microsoft.com/office/drawing/2014/main" id="{DE672A35-8D02-4732-81E2-3A4ACCBFE25E}"/>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14FDE12C-3FE5-4D81-959B-EE3EFD2A4B20}"/>
              </a:ext>
            </a:extLst>
          </p:cNvPr>
          <p:cNvSpPr>
            <a:spLocks noGrp="1"/>
          </p:cNvSpPr>
          <p:nvPr>
            <p:ph type="sldNum" sz="quarter" idx="12"/>
          </p:nvPr>
        </p:nvSpPr>
        <p:spPr/>
        <p:txBody>
          <a:bodyPr/>
          <a:lstStyle/>
          <a:p>
            <a:fld id="{E9BEB21E-D119-4721-A476-16D4E5A92E37}" type="slidenum">
              <a:rPr lang="en-US" smtClean="0"/>
              <a:t>‹#›</a:t>
            </a:fld>
            <a:endParaRPr lang="en-US"/>
          </a:p>
        </p:txBody>
      </p:sp>
    </p:spTree>
    <p:extLst>
      <p:ext uri="{BB962C8B-B14F-4D97-AF65-F5344CB8AC3E}">
        <p14:creationId xmlns:p14="http://schemas.microsoft.com/office/powerpoint/2010/main" val="390480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29566C-2C70-46B5-8EF4-FA54EBB74E8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1F284D61-43D8-4413-B309-BFEFF432E0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A94D76E5-C525-4250-8334-1181334861F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B42B1177-743A-4FB5-BD54-A6675261B4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29DF00D-F2B5-4FD5-B9EB-3781D277F16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BDC89768-A412-4FDF-9FDC-35D1EDC0C10C}"/>
              </a:ext>
            </a:extLst>
          </p:cNvPr>
          <p:cNvSpPr>
            <a:spLocks noGrp="1"/>
          </p:cNvSpPr>
          <p:nvPr>
            <p:ph type="dt" sz="half" idx="10"/>
          </p:nvPr>
        </p:nvSpPr>
        <p:spPr/>
        <p:txBody>
          <a:bodyPr/>
          <a:lstStyle/>
          <a:p>
            <a:fld id="{A99A3A8A-235C-4AB3-A39D-F61836D0BC6C}" type="datetimeFigureOut">
              <a:rPr lang="en-US" smtClean="0"/>
              <a:t>12/3/2020</a:t>
            </a:fld>
            <a:endParaRPr lang="en-US"/>
          </a:p>
        </p:txBody>
      </p:sp>
      <p:sp>
        <p:nvSpPr>
          <p:cNvPr id="8" name="Θέση υποσέλιδου 7">
            <a:extLst>
              <a:ext uri="{FF2B5EF4-FFF2-40B4-BE49-F238E27FC236}">
                <a16:creationId xmlns:a16="http://schemas.microsoft.com/office/drawing/2014/main" id="{D558E0BA-B797-48A7-9C46-39AFBDFDD53E}"/>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F2018231-7B6B-4B26-B774-211D2E8120A0}"/>
              </a:ext>
            </a:extLst>
          </p:cNvPr>
          <p:cNvSpPr>
            <a:spLocks noGrp="1"/>
          </p:cNvSpPr>
          <p:nvPr>
            <p:ph type="sldNum" sz="quarter" idx="12"/>
          </p:nvPr>
        </p:nvSpPr>
        <p:spPr/>
        <p:txBody>
          <a:bodyPr/>
          <a:lstStyle/>
          <a:p>
            <a:fld id="{E9BEB21E-D119-4721-A476-16D4E5A92E37}" type="slidenum">
              <a:rPr lang="en-US" smtClean="0"/>
              <a:t>‹#›</a:t>
            </a:fld>
            <a:endParaRPr lang="en-US"/>
          </a:p>
        </p:txBody>
      </p:sp>
    </p:spTree>
    <p:extLst>
      <p:ext uri="{BB962C8B-B14F-4D97-AF65-F5344CB8AC3E}">
        <p14:creationId xmlns:p14="http://schemas.microsoft.com/office/powerpoint/2010/main" val="280454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ACEB48-78B4-4A41-A376-F278C534F955}"/>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84BE4A63-0790-49A9-A6ED-1BFE61ABEF41}"/>
              </a:ext>
            </a:extLst>
          </p:cNvPr>
          <p:cNvSpPr>
            <a:spLocks noGrp="1"/>
          </p:cNvSpPr>
          <p:nvPr>
            <p:ph type="dt" sz="half" idx="10"/>
          </p:nvPr>
        </p:nvSpPr>
        <p:spPr/>
        <p:txBody>
          <a:bodyPr/>
          <a:lstStyle/>
          <a:p>
            <a:fld id="{A99A3A8A-235C-4AB3-A39D-F61836D0BC6C}" type="datetimeFigureOut">
              <a:rPr lang="en-US" smtClean="0"/>
              <a:t>12/3/2020</a:t>
            </a:fld>
            <a:endParaRPr lang="en-US"/>
          </a:p>
        </p:txBody>
      </p:sp>
      <p:sp>
        <p:nvSpPr>
          <p:cNvPr id="4" name="Θέση υποσέλιδου 3">
            <a:extLst>
              <a:ext uri="{FF2B5EF4-FFF2-40B4-BE49-F238E27FC236}">
                <a16:creationId xmlns:a16="http://schemas.microsoft.com/office/drawing/2014/main" id="{DE38F9D2-E06C-4507-86A4-86DCBEA5AE58}"/>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BEBB3CF5-AF40-4AD2-989E-4C06E7E775D1}"/>
              </a:ext>
            </a:extLst>
          </p:cNvPr>
          <p:cNvSpPr>
            <a:spLocks noGrp="1"/>
          </p:cNvSpPr>
          <p:nvPr>
            <p:ph type="sldNum" sz="quarter" idx="12"/>
          </p:nvPr>
        </p:nvSpPr>
        <p:spPr/>
        <p:txBody>
          <a:bodyPr/>
          <a:lstStyle/>
          <a:p>
            <a:fld id="{E9BEB21E-D119-4721-A476-16D4E5A92E37}" type="slidenum">
              <a:rPr lang="en-US" smtClean="0"/>
              <a:t>‹#›</a:t>
            </a:fld>
            <a:endParaRPr lang="en-US"/>
          </a:p>
        </p:txBody>
      </p:sp>
    </p:spTree>
    <p:extLst>
      <p:ext uri="{BB962C8B-B14F-4D97-AF65-F5344CB8AC3E}">
        <p14:creationId xmlns:p14="http://schemas.microsoft.com/office/powerpoint/2010/main" val="262758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B204FBE1-B846-4272-89D8-A6FD912C65B6}"/>
              </a:ext>
            </a:extLst>
          </p:cNvPr>
          <p:cNvSpPr>
            <a:spLocks noGrp="1"/>
          </p:cNvSpPr>
          <p:nvPr>
            <p:ph type="dt" sz="half" idx="10"/>
          </p:nvPr>
        </p:nvSpPr>
        <p:spPr/>
        <p:txBody>
          <a:bodyPr/>
          <a:lstStyle/>
          <a:p>
            <a:fld id="{A99A3A8A-235C-4AB3-A39D-F61836D0BC6C}" type="datetimeFigureOut">
              <a:rPr lang="en-US" smtClean="0"/>
              <a:t>12/3/2020</a:t>
            </a:fld>
            <a:endParaRPr lang="en-US"/>
          </a:p>
        </p:txBody>
      </p:sp>
      <p:sp>
        <p:nvSpPr>
          <p:cNvPr id="3" name="Θέση υποσέλιδου 2">
            <a:extLst>
              <a:ext uri="{FF2B5EF4-FFF2-40B4-BE49-F238E27FC236}">
                <a16:creationId xmlns:a16="http://schemas.microsoft.com/office/drawing/2014/main" id="{6C0093C7-9D00-405C-B05B-24211A36D6DD}"/>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E195C71D-7414-43AD-8E2F-C69326C44A9E}"/>
              </a:ext>
            </a:extLst>
          </p:cNvPr>
          <p:cNvSpPr>
            <a:spLocks noGrp="1"/>
          </p:cNvSpPr>
          <p:nvPr>
            <p:ph type="sldNum" sz="quarter" idx="12"/>
          </p:nvPr>
        </p:nvSpPr>
        <p:spPr/>
        <p:txBody>
          <a:bodyPr/>
          <a:lstStyle/>
          <a:p>
            <a:fld id="{E9BEB21E-D119-4721-A476-16D4E5A92E37}" type="slidenum">
              <a:rPr lang="en-US" smtClean="0"/>
              <a:t>‹#›</a:t>
            </a:fld>
            <a:endParaRPr lang="en-US"/>
          </a:p>
        </p:txBody>
      </p:sp>
    </p:spTree>
    <p:extLst>
      <p:ext uri="{BB962C8B-B14F-4D97-AF65-F5344CB8AC3E}">
        <p14:creationId xmlns:p14="http://schemas.microsoft.com/office/powerpoint/2010/main" val="130098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ECFBC0-0E6A-4CB6-A87F-E511388AA04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DFE49E88-2DA2-45C9-B659-13E008EEE4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AA1DE385-64F6-46F9-98CC-6065B526B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FB27806-44E7-4BC2-BDCF-A4B6E2CFC21B}"/>
              </a:ext>
            </a:extLst>
          </p:cNvPr>
          <p:cNvSpPr>
            <a:spLocks noGrp="1"/>
          </p:cNvSpPr>
          <p:nvPr>
            <p:ph type="dt" sz="half" idx="10"/>
          </p:nvPr>
        </p:nvSpPr>
        <p:spPr/>
        <p:txBody>
          <a:bodyPr/>
          <a:lstStyle/>
          <a:p>
            <a:fld id="{A99A3A8A-235C-4AB3-A39D-F61836D0BC6C}" type="datetimeFigureOut">
              <a:rPr lang="en-US" smtClean="0"/>
              <a:t>12/3/2020</a:t>
            </a:fld>
            <a:endParaRPr lang="en-US"/>
          </a:p>
        </p:txBody>
      </p:sp>
      <p:sp>
        <p:nvSpPr>
          <p:cNvPr id="6" name="Θέση υποσέλιδου 5">
            <a:extLst>
              <a:ext uri="{FF2B5EF4-FFF2-40B4-BE49-F238E27FC236}">
                <a16:creationId xmlns:a16="http://schemas.microsoft.com/office/drawing/2014/main" id="{290E9A68-6479-49C7-955D-ACE85480E67B}"/>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D0A2820C-7A5B-4C69-BF2E-48722C962C11}"/>
              </a:ext>
            </a:extLst>
          </p:cNvPr>
          <p:cNvSpPr>
            <a:spLocks noGrp="1"/>
          </p:cNvSpPr>
          <p:nvPr>
            <p:ph type="sldNum" sz="quarter" idx="12"/>
          </p:nvPr>
        </p:nvSpPr>
        <p:spPr/>
        <p:txBody>
          <a:bodyPr/>
          <a:lstStyle/>
          <a:p>
            <a:fld id="{E9BEB21E-D119-4721-A476-16D4E5A92E37}" type="slidenum">
              <a:rPr lang="en-US" smtClean="0"/>
              <a:t>‹#›</a:t>
            </a:fld>
            <a:endParaRPr lang="en-US"/>
          </a:p>
        </p:txBody>
      </p:sp>
    </p:spTree>
    <p:extLst>
      <p:ext uri="{BB962C8B-B14F-4D97-AF65-F5344CB8AC3E}">
        <p14:creationId xmlns:p14="http://schemas.microsoft.com/office/powerpoint/2010/main" val="1438683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4A66B2-0C69-479E-A494-98A58237982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9047564E-611E-43E7-A9F4-59C6C5C644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BF5AC819-86E3-43DC-9914-76F734BF4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D764AA3-D3DD-4EDF-9298-3109E8F5D812}"/>
              </a:ext>
            </a:extLst>
          </p:cNvPr>
          <p:cNvSpPr>
            <a:spLocks noGrp="1"/>
          </p:cNvSpPr>
          <p:nvPr>
            <p:ph type="dt" sz="half" idx="10"/>
          </p:nvPr>
        </p:nvSpPr>
        <p:spPr/>
        <p:txBody>
          <a:bodyPr/>
          <a:lstStyle/>
          <a:p>
            <a:fld id="{A99A3A8A-235C-4AB3-A39D-F61836D0BC6C}" type="datetimeFigureOut">
              <a:rPr lang="en-US" smtClean="0"/>
              <a:t>12/3/2020</a:t>
            </a:fld>
            <a:endParaRPr lang="en-US"/>
          </a:p>
        </p:txBody>
      </p:sp>
      <p:sp>
        <p:nvSpPr>
          <p:cNvPr id="6" name="Θέση υποσέλιδου 5">
            <a:extLst>
              <a:ext uri="{FF2B5EF4-FFF2-40B4-BE49-F238E27FC236}">
                <a16:creationId xmlns:a16="http://schemas.microsoft.com/office/drawing/2014/main" id="{C4FA81B3-A3A3-40A5-8DCF-07995EC7091F}"/>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4E81AADB-DABA-4D9A-A093-E3C576308D9E}"/>
              </a:ext>
            </a:extLst>
          </p:cNvPr>
          <p:cNvSpPr>
            <a:spLocks noGrp="1"/>
          </p:cNvSpPr>
          <p:nvPr>
            <p:ph type="sldNum" sz="quarter" idx="12"/>
          </p:nvPr>
        </p:nvSpPr>
        <p:spPr/>
        <p:txBody>
          <a:bodyPr/>
          <a:lstStyle/>
          <a:p>
            <a:fld id="{E9BEB21E-D119-4721-A476-16D4E5A92E37}" type="slidenum">
              <a:rPr lang="en-US" smtClean="0"/>
              <a:t>‹#›</a:t>
            </a:fld>
            <a:endParaRPr lang="en-US"/>
          </a:p>
        </p:txBody>
      </p:sp>
    </p:spTree>
    <p:extLst>
      <p:ext uri="{BB962C8B-B14F-4D97-AF65-F5344CB8AC3E}">
        <p14:creationId xmlns:p14="http://schemas.microsoft.com/office/powerpoint/2010/main" val="128811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4BF86F4-74C7-42A3-9E30-B3B4EE7F3F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F94613D6-308D-4691-BD9F-4C5C5A1584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1369D24F-EA96-4D9B-9E27-0D2FAF3CF9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A3A8A-235C-4AB3-A39D-F61836D0BC6C}" type="datetimeFigureOut">
              <a:rPr lang="en-US" smtClean="0"/>
              <a:t>12/3/2020</a:t>
            </a:fld>
            <a:endParaRPr lang="en-US"/>
          </a:p>
        </p:txBody>
      </p:sp>
      <p:sp>
        <p:nvSpPr>
          <p:cNvPr id="5" name="Θέση υποσέλιδου 4">
            <a:extLst>
              <a:ext uri="{FF2B5EF4-FFF2-40B4-BE49-F238E27FC236}">
                <a16:creationId xmlns:a16="http://schemas.microsoft.com/office/drawing/2014/main" id="{74932311-65D3-46DD-9514-5B9A2B6CF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023A67DC-5078-49A9-95D3-8E981354BC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EB21E-D119-4721-A476-16D4E5A92E37}" type="slidenum">
              <a:rPr lang="en-US" smtClean="0"/>
              <a:t>‹#›</a:t>
            </a:fld>
            <a:endParaRPr lang="en-US"/>
          </a:p>
        </p:txBody>
      </p:sp>
    </p:spTree>
    <p:extLst>
      <p:ext uri="{BB962C8B-B14F-4D97-AF65-F5344CB8AC3E}">
        <p14:creationId xmlns:p14="http://schemas.microsoft.com/office/powerpoint/2010/main" val="3266266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v3G0bOzms2g" TargetMode="External"/><Relationship Id="rId2" Type="http://schemas.openxmlformats.org/officeDocument/2006/relationships/hyperlink" Target="https://www.youtube.com/watch?v=DSR_HzuwTg4"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youtube.com/watch?v=3TGCdyUAuf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BA46A1-BF77-485F-A2F9-4574E198353D}"/>
              </a:ext>
            </a:extLst>
          </p:cNvPr>
          <p:cNvSpPr>
            <a:spLocks noGrp="1"/>
          </p:cNvSpPr>
          <p:nvPr>
            <p:ph type="ctrTitle"/>
          </p:nvPr>
        </p:nvSpPr>
        <p:spPr>
          <a:xfrm>
            <a:off x="1143000" y="-617537"/>
            <a:ext cx="9144000" cy="2387600"/>
          </a:xfrm>
        </p:spPr>
        <p:txBody>
          <a:bodyPr>
            <a:normAutofit/>
          </a:bodyPr>
          <a:lstStyle/>
          <a:p>
            <a:r>
              <a:rPr lang="el-GR" sz="5400" b="1" dirty="0">
                <a:latin typeface="Bookman Old Style" panose="02050604050505020204" pitchFamily="18" charset="0"/>
              </a:rPr>
              <a:t>Τζούντο</a:t>
            </a:r>
            <a:endParaRPr lang="en-US" sz="5400" b="1" dirty="0">
              <a:latin typeface="Bookman Old Style" panose="02050604050505020204" pitchFamily="18" charset="0"/>
            </a:endParaRPr>
          </a:p>
        </p:txBody>
      </p:sp>
      <p:pic>
        <p:nvPicPr>
          <p:cNvPr id="4" name="Εικόνα 3">
            <a:extLst>
              <a:ext uri="{FF2B5EF4-FFF2-40B4-BE49-F238E27FC236}">
                <a16:creationId xmlns:a16="http://schemas.microsoft.com/office/drawing/2014/main" id="{45C4A735-765A-4BDE-807C-A9CBBBEF3FC4}"/>
              </a:ext>
            </a:extLst>
          </p:cNvPr>
          <p:cNvPicPr>
            <a:picLocks noChangeAspect="1"/>
          </p:cNvPicPr>
          <p:nvPr/>
        </p:nvPicPr>
        <p:blipFill>
          <a:blip r:embed="rId2"/>
          <a:stretch>
            <a:fillRect/>
          </a:stretch>
        </p:blipFill>
        <p:spPr>
          <a:xfrm>
            <a:off x="3937000" y="2163885"/>
            <a:ext cx="2986087" cy="4287715"/>
          </a:xfrm>
          <a:prstGeom prst="rect">
            <a:avLst/>
          </a:prstGeom>
        </p:spPr>
      </p:pic>
    </p:spTree>
    <p:extLst>
      <p:ext uri="{BB962C8B-B14F-4D97-AF65-F5344CB8AC3E}">
        <p14:creationId xmlns:p14="http://schemas.microsoft.com/office/powerpoint/2010/main" val="3054656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F23A7D3-970A-45C3-9240-4ECEC63C1F43}"/>
              </a:ext>
            </a:extLst>
          </p:cNvPr>
          <p:cNvSpPr>
            <a:spLocks noGrp="1"/>
          </p:cNvSpPr>
          <p:nvPr>
            <p:ph idx="1"/>
          </p:nvPr>
        </p:nvSpPr>
        <p:spPr>
          <a:xfrm>
            <a:off x="838200" y="101600"/>
            <a:ext cx="10515600" cy="6075363"/>
          </a:xfrm>
        </p:spPr>
        <p:txBody>
          <a:bodyPr/>
          <a:lstStyle/>
          <a:p>
            <a:pPr marL="0" indent="0">
              <a:buNone/>
            </a:pPr>
            <a:r>
              <a:rPr lang="el-GR" dirty="0">
                <a:latin typeface="Bookman Old Style" panose="02050604050505020204" pitchFamily="18" charset="0"/>
              </a:rPr>
              <a:t>Ο βαθμός </a:t>
            </a:r>
            <a:r>
              <a:rPr lang="el-GR" dirty="0" err="1">
                <a:latin typeface="Bookman Old Style" panose="02050604050505020204" pitchFamily="18" charset="0"/>
              </a:rPr>
              <a:t>ippon</a:t>
            </a:r>
            <a:r>
              <a:rPr lang="el-GR" dirty="0">
                <a:latin typeface="Bookman Old Style" panose="02050604050505020204" pitchFamily="18" charset="0"/>
              </a:rPr>
              <a:t> δίνεται όταν ο αθλητής, εφαρμόζοντας μία τεχνική ρίψεων, ρίξει τον αντίπαλό του με την πλάτη με πολλή δύναμη, ταχύτητα και έλεγχο. Το </a:t>
            </a:r>
            <a:r>
              <a:rPr lang="el-GR" dirty="0" err="1">
                <a:latin typeface="Bookman Old Style" panose="02050604050505020204" pitchFamily="18" charset="0"/>
              </a:rPr>
              <a:t>Waza-ari</a:t>
            </a:r>
            <a:r>
              <a:rPr lang="el-GR" dirty="0">
                <a:latin typeface="Bookman Old Style" panose="02050604050505020204" pitchFamily="18" charset="0"/>
              </a:rPr>
              <a:t> δίνεται όταν ο διαιτητής και οι κριτές θεωρήσουν ότι λείπει ένα από τα στοιχεία του </a:t>
            </a:r>
            <a:r>
              <a:rPr lang="el-GR" dirty="0" err="1">
                <a:latin typeface="Bookman Old Style" panose="02050604050505020204" pitchFamily="18" charset="0"/>
              </a:rPr>
              <a:t>ippon</a:t>
            </a:r>
            <a:r>
              <a:rPr lang="el-GR" dirty="0">
                <a:latin typeface="Bookman Old Style" panose="02050604050505020204" pitchFamily="18" charset="0"/>
              </a:rPr>
              <a:t> από μια ρίψη. Για παράδειγμα εάν ο αντίπαλος δεν πέσει με την πλάτη ή όταν θεωρήσουν ότι ο αθλητής δεν βάλει αρκετή δύναμη. </a:t>
            </a:r>
            <a:endParaRPr lang="en-US" dirty="0">
              <a:latin typeface="Bookman Old Style" panose="02050604050505020204" pitchFamily="18" charset="0"/>
            </a:endParaRPr>
          </a:p>
          <a:p>
            <a:pPr marL="0" indent="0">
              <a:buNone/>
            </a:pPr>
            <a:endParaRPr lang="en-US" dirty="0">
              <a:latin typeface="Bookman Old Style" panose="02050604050505020204" pitchFamily="18" charset="0"/>
            </a:endParaRPr>
          </a:p>
        </p:txBody>
      </p:sp>
      <p:pic>
        <p:nvPicPr>
          <p:cNvPr id="4" name="Εικόνα 3">
            <a:extLst>
              <a:ext uri="{FF2B5EF4-FFF2-40B4-BE49-F238E27FC236}">
                <a16:creationId xmlns:a16="http://schemas.microsoft.com/office/drawing/2014/main" id="{72380122-6F29-4898-81F0-E7B779D0E406}"/>
              </a:ext>
            </a:extLst>
          </p:cNvPr>
          <p:cNvPicPr>
            <a:picLocks noChangeAspect="1"/>
          </p:cNvPicPr>
          <p:nvPr/>
        </p:nvPicPr>
        <p:blipFill>
          <a:blip r:embed="rId2"/>
          <a:stretch>
            <a:fillRect/>
          </a:stretch>
        </p:blipFill>
        <p:spPr>
          <a:xfrm>
            <a:off x="3340100" y="2983230"/>
            <a:ext cx="4826000" cy="3625532"/>
          </a:xfrm>
          <a:prstGeom prst="rect">
            <a:avLst/>
          </a:prstGeom>
        </p:spPr>
      </p:pic>
    </p:spTree>
    <p:extLst>
      <p:ext uri="{BB962C8B-B14F-4D97-AF65-F5344CB8AC3E}">
        <p14:creationId xmlns:p14="http://schemas.microsoft.com/office/powerpoint/2010/main" val="1484962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082EBA8-AAEA-40AD-971A-679035842B40}"/>
              </a:ext>
            </a:extLst>
          </p:cNvPr>
          <p:cNvSpPr>
            <a:spLocks noGrp="1"/>
          </p:cNvSpPr>
          <p:nvPr>
            <p:ph idx="1"/>
          </p:nvPr>
        </p:nvSpPr>
        <p:spPr>
          <a:xfrm>
            <a:off x="838200" y="304800"/>
            <a:ext cx="10515600" cy="5872163"/>
          </a:xfrm>
        </p:spPr>
        <p:txBody>
          <a:bodyPr/>
          <a:lstStyle/>
          <a:p>
            <a:pPr marL="0" indent="0">
              <a:buNone/>
            </a:pPr>
            <a:r>
              <a:rPr lang="el-GR" dirty="0">
                <a:latin typeface="Bookman Old Style" panose="02050604050505020204" pitchFamily="18" charset="0"/>
              </a:rPr>
              <a:t>Στο Τζούντο υπάρχουν 7 κατηγορίες κιλών για τους άνδρες και 7 για τις γυναίκες:</a:t>
            </a:r>
            <a:endParaRPr lang="en-US" dirty="0">
              <a:latin typeface="Bookman Old Style" panose="02050604050505020204" pitchFamily="18" charset="0"/>
            </a:endParaRPr>
          </a:p>
          <a:p>
            <a:pPr marL="0" indent="0">
              <a:buNone/>
            </a:pPr>
            <a:endParaRPr lang="en-US" dirty="0">
              <a:latin typeface="Bookman Old Style" panose="02050604050505020204" pitchFamily="18" charset="0"/>
            </a:endParaRPr>
          </a:p>
        </p:txBody>
      </p:sp>
      <p:pic>
        <p:nvPicPr>
          <p:cNvPr id="5" name="Εικόνα 4">
            <a:extLst>
              <a:ext uri="{FF2B5EF4-FFF2-40B4-BE49-F238E27FC236}">
                <a16:creationId xmlns:a16="http://schemas.microsoft.com/office/drawing/2014/main" id="{4C262C46-838E-4950-91BE-7DE4C993A657}"/>
              </a:ext>
            </a:extLst>
          </p:cNvPr>
          <p:cNvPicPr>
            <a:picLocks noChangeAspect="1"/>
          </p:cNvPicPr>
          <p:nvPr/>
        </p:nvPicPr>
        <p:blipFill>
          <a:blip r:embed="rId2"/>
          <a:stretch>
            <a:fillRect/>
          </a:stretch>
        </p:blipFill>
        <p:spPr>
          <a:xfrm>
            <a:off x="1168400" y="1359922"/>
            <a:ext cx="3597275" cy="4817041"/>
          </a:xfrm>
          <a:prstGeom prst="rect">
            <a:avLst/>
          </a:prstGeom>
        </p:spPr>
      </p:pic>
    </p:spTree>
    <p:extLst>
      <p:ext uri="{BB962C8B-B14F-4D97-AF65-F5344CB8AC3E}">
        <p14:creationId xmlns:p14="http://schemas.microsoft.com/office/powerpoint/2010/main" val="1871948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6989575-62EA-48AA-89F7-C4D03B30C92F}"/>
              </a:ext>
            </a:extLst>
          </p:cNvPr>
          <p:cNvSpPr>
            <a:spLocks noGrp="1"/>
          </p:cNvSpPr>
          <p:nvPr>
            <p:ph idx="1"/>
          </p:nvPr>
        </p:nvSpPr>
        <p:spPr>
          <a:xfrm>
            <a:off x="838200" y="292100"/>
            <a:ext cx="10515600" cy="5884863"/>
          </a:xfrm>
        </p:spPr>
        <p:txBody>
          <a:bodyPr/>
          <a:lstStyle/>
          <a:p>
            <a:pPr marL="0" indent="0">
              <a:buNone/>
            </a:pPr>
            <a:r>
              <a:rPr lang="el-GR" dirty="0">
                <a:latin typeface="Bookman Old Style" panose="02050604050505020204" pitchFamily="18" charset="0"/>
              </a:rPr>
              <a:t>Η ζώνη στο τζούντο αντικατοπτρίζει το επίπεδο γνώσεων του ασκούμενου.</a:t>
            </a:r>
            <a:endParaRPr lang="en-US" dirty="0">
              <a:latin typeface="Bookman Old Style" panose="02050604050505020204" pitchFamily="18" charset="0"/>
            </a:endParaRPr>
          </a:p>
          <a:p>
            <a:pPr marL="0" indent="0">
              <a:buNone/>
            </a:pPr>
            <a:r>
              <a:rPr lang="el-GR" dirty="0">
                <a:latin typeface="Bookman Old Style" panose="02050604050505020204" pitchFamily="18" charset="0"/>
              </a:rPr>
              <a:t> 6ο </a:t>
            </a:r>
            <a:r>
              <a:rPr lang="el-GR" dirty="0" err="1">
                <a:latin typeface="Bookman Old Style" panose="02050604050505020204" pitchFamily="18" charset="0"/>
              </a:rPr>
              <a:t>Κίου:Λευκή</a:t>
            </a:r>
            <a:r>
              <a:rPr lang="el-GR" dirty="0">
                <a:latin typeface="Bookman Old Style" panose="02050604050505020204" pitchFamily="18" charset="0"/>
              </a:rPr>
              <a:t> Ζώνη</a:t>
            </a:r>
          </a:p>
          <a:p>
            <a:pPr marL="0" indent="0">
              <a:buNone/>
            </a:pPr>
            <a:r>
              <a:rPr lang="el-GR" dirty="0">
                <a:latin typeface="Bookman Old Style" panose="02050604050505020204" pitchFamily="18" charset="0"/>
              </a:rPr>
              <a:t>5ο </a:t>
            </a:r>
            <a:r>
              <a:rPr lang="el-GR" dirty="0" err="1">
                <a:latin typeface="Bookman Old Style" panose="02050604050505020204" pitchFamily="18" charset="0"/>
              </a:rPr>
              <a:t>Κίου</a:t>
            </a:r>
            <a:r>
              <a:rPr lang="el-GR" dirty="0">
                <a:latin typeface="Bookman Old Style" panose="02050604050505020204" pitchFamily="18" charset="0"/>
              </a:rPr>
              <a:t>: Κίτρινη Ζώνη</a:t>
            </a:r>
          </a:p>
          <a:p>
            <a:pPr marL="0" indent="0">
              <a:buNone/>
            </a:pPr>
            <a:r>
              <a:rPr lang="el-GR" dirty="0">
                <a:latin typeface="Bookman Old Style" panose="02050604050505020204" pitchFamily="18" charset="0"/>
              </a:rPr>
              <a:t>4ο </a:t>
            </a:r>
            <a:r>
              <a:rPr lang="el-GR" dirty="0" err="1">
                <a:latin typeface="Bookman Old Style" panose="02050604050505020204" pitchFamily="18" charset="0"/>
              </a:rPr>
              <a:t>Κίου</a:t>
            </a:r>
            <a:r>
              <a:rPr lang="el-GR" dirty="0">
                <a:latin typeface="Bookman Old Style" panose="02050604050505020204" pitchFamily="18" charset="0"/>
              </a:rPr>
              <a:t>: Πορτοκαλί Ζώνη</a:t>
            </a:r>
          </a:p>
          <a:p>
            <a:pPr marL="0" indent="0">
              <a:buNone/>
            </a:pPr>
            <a:r>
              <a:rPr lang="el-GR" dirty="0">
                <a:latin typeface="Bookman Old Style" panose="02050604050505020204" pitchFamily="18" charset="0"/>
              </a:rPr>
              <a:t>3ο </a:t>
            </a:r>
            <a:r>
              <a:rPr lang="el-GR" dirty="0" err="1">
                <a:latin typeface="Bookman Old Style" panose="02050604050505020204" pitchFamily="18" charset="0"/>
              </a:rPr>
              <a:t>Κίου</a:t>
            </a:r>
            <a:r>
              <a:rPr lang="el-GR" dirty="0">
                <a:latin typeface="Bookman Old Style" panose="02050604050505020204" pitchFamily="18" charset="0"/>
              </a:rPr>
              <a:t>: Πράσινη Ζώνη</a:t>
            </a:r>
          </a:p>
          <a:p>
            <a:pPr marL="0" indent="0">
              <a:buNone/>
            </a:pPr>
            <a:r>
              <a:rPr lang="el-GR" dirty="0">
                <a:latin typeface="Bookman Old Style" panose="02050604050505020204" pitchFamily="18" charset="0"/>
              </a:rPr>
              <a:t>2ο </a:t>
            </a:r>
            <a:r>
              <a:rPr lang="el-GR" dirty="0" err="1">
                <a:latin typeface="Bookman Old Style" panose="02050604050505020204" pitchFamily="18" charset="0"/>
              </a:rPr>
              <a:t>Κίου</a:t>
            </a:r>
            <a:r>
              <a:rPr lang="el-GR" dirty="0">
                <a:latin typeface="Bookman Old Style" panose="02050604050505020204" pitchFamily="18" charset="0"/>
              </a:rPr>
              <a:t>: Μπλε Ζώνη</a:t>
            </a:r>
          </a:p>
          <a:p>
            <a:pPr marL="0" indent="0">
              <a:buNone/>
            </a:pPr>
            <a:r>
              <a:rPr lang="el-GR" dirty="0">
                <a:latin typeface="Bookman Old Style" panose="02050604050505020204" pitchFamily="18" charset="0"/>
              </a:rPr>
              <a:t>1ο </a:t>
            </a:r>
            <a:r>
              <a:rPr lang="el-GR" dirty="0" err="1">
                <a:latin typeface="Bookman Old Style" panose="02050604050505020204" pitchFamily="18" charset="0"/>
              </a:rPr>
              <a:t>Κίου</a:t>
            </a:r>
            <a:r>
              <a:rPr lang="el-GR" dirty="0">
                <a:latin typeface="Bookman Old Style" panose="02050604050505020204" pitchFamily="18" charset="0"/>
              </a:rPr>
              <a:t>: Καφέ Ζώνη</a:t>
            </a:r>
          </a:p>
          <a:p>
            <a:pPr marL="0" indent="0">
              <a:buNone/>
            </a:pPr>
            <a:r>
              <a:rPr lang="el-GR" dirty="0">
                <a:latin typeface="Bookman Old Style" panose="02050604050505020204" pitchFamily="18" charset="0"/>
              </a:rPr>
              <a:t>1ο-5ο </a:t>
            </a:r>
            <a:r>
              <a:rPr lang="el-GR" dirty="0" err="1">
                <a:latin typeface="Bookman Old Style" panose="02050604050505020204" pitchFamily="18" charset="0"/>
              </a:rPr>
              <a:t>Νταν</a:t>
            </a:r>
            <a:r>
              <a:rPr lang="el-GR" dirty="0">
                <a:latin typeface="Bookman Old Style" panose="02050604050505020204" pitchFamily="18" charset="0"/>
              </a:rPr>
              <a:t>: Μαύρη Ζώνη</a:t>
            </a:r>
          </a:p>
          <a:p>
            <a:pPr marL="0" indent="0">
              <a:buNone/>
            </a:pPr>
            <a:r>
              <a:rPr lang="el-GR" dirty="0">
                <a:latin typeface="Bookman Old Style" panose="02050604050505020204" pitchFamily="18" charset="0"/>
              </a:rPr>
              <a:t>6ο-7ο-8ο </a:t>
            </a:r>
            <a:r>
              <a:rPr lang="el-GR" dirty="0" err="1">
                <a:latin typeface="Bookman Old Style" panose="02050604050505020204" pitchFamily="18" charset="0"/>
              </a:rPr>
              <a:t>Νταν</a:t>
            </a:r>
            <a:r>
              <a:rPr lang="el-GR" dirty="0">
                <a:latin typeface="Bookman Old Style" panose="02050604050505020204" pitchFamily="18" charset="0"/>
              </a:rPr>
              <a:t>: Κόκκινη-λευκή Ζώνη</a:t>
            </a:r>
          </a:p>
          <a:p>
            <a:pPr marL="0" indent="0">
              <a:buNone/>
            </a:pPr>
            <a:r>
              <a:rPr lang="el-GR" dirty="0">
                <a:latin typeface="Bookman Old Style" panose="02050604050505020204" pitchFamily="18" charset="0"/>
              </a:rPr>
              <a:t>9ο-10ο </a:t>
            </a:r>
            <a:r>
              <a:rPr lang="el-GR" dirty="0" err="1">
                <a:latin typeface="Bookman Old Style" panose="02050604050505020204" pitchFamily="18" charset="0"/>
              </a:rPr>
              <a:t>Νταν</a:t>
            </a:r>
            <a:r>
              <a:rPr lang="el-GR" dirty="0">
                <a:latin typeface="Bookman Old Style" panose="02050604050505020204" pitchFamily="18" charset="0"/>
              </a:rPr>
              <a:t>: Κόκκινη Ζώνη</a:t>
            </a:r>
            <a:endParaRPr lang="en-US" dirty="0">
              <a:latin typeface="Bookman Old Style" panose="02050604050505020204" pitchFamily="18" charset="0"/>
            </a:endParaRPr>
          </a:p>
        </p:txBody>
      </p:sp>
    </p:spTree>
    <p:extLst>
      <p:ext uri="{BB962C8B-B14F-4D97-AF65-F5344CB8AC3E}">
        <p14:creationId xmlns:p14="http://schemas.microsoft.com/office/powerpoint/2010/main" val="411874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E4AF730-B227-41D9-87B1-49AB9B6E369F}"/>
              </a:ext>
            </a:extLst>
          </p:cNvPr>
          <p:cNvSpPr>
            <a:spLocks noGrp="1"/>
          </p:cNvSpPr>
          <p:nvPr>
            <p:ph idx="1"/>
          </p:nvPr>
        </p:nvSpPr>
        <p:spPr>
          <a:xfrm>
            <a:off x="838200" y="342900"/>
            <a:ext cx="10515600" cy="5834063"/>
          </a:xfrm>
        </p:spPr>
        <p:txBody>
          <a:bodyPr/>
          <a:lstStyle/>
          <a:p>
            <a:pPr marL="0" indent="0">
              <a:buNone/>
            </a:pPr>
            <a:r>
              <a:rPr lang="el-GR" dirty="0"/>
              <a:t>Παιδικό τζούντο</a:t>
            </a:r>
          </a:p>
          <a:p>
            <a:pPr marL="0" indent="0">
              <a:buNone/>
            </a:pPr>
            <a:r>
              <a:rPr lang="en-US" dirty="0">
                <a:hlinkClick r:id="rId2"/>
              </a:rPr>
              <a:t>https://www.youtube.com/watch?v=DSR_HzuwTg4</a:t>
            </a:r>
            <a:endParaRPr lang="el-GR" dirty="0"/>
          </a:p>
          <a:p>
            <a:pPr marL="0" indent="0">
              <a:buNone/>
            </a:pPr>
            <a:r>
              <a:rPr lang="el-GR" dirty="0"/>
              <a:t>Ηλιάδης Αθήνα</a:t>
            </a:r>
          </a:p>
          <a:p>
            <a:pPr marL="0" indent="0">
              <a:buNone/>
            </a:pPr>
            <a:r>
              <a:rPr lang="en-US" dirty="0">
                <a:hlinkClick r:id="rId3"/>
              </a:rPr>
              <a:t>https://www.youtube.com/watch?v=v3G0bOzms2g</a:t>
            </a:r>
            <a:endParaRPr lang="el-GR" dirty="0"/>
          </a:p>
          <a:p>
            <a:pPr marL="0" indent="0">
              <a:buNone/>
            </a:pPr>
            <a:r>
              <a:rPr lang="el-GR" dirty="0"/>
              <a:t>Τζούντο γυναικών</a:t>
            </a:r>
          </a:p>
          <a:p>
            <a:pPr marL="0" indent="0">
              <a:buNone/>
            </a:pPr>
            <a:r>
              <a:rPr lang="en-US" dirty="0">
                <a:hlinkClick r:id="rId4"/>
              </a:rPr>
              <a:t>https://www.youtube.com/watch?v=3TGCdyUAuf0</a:t>
            </a:r>
            <a:endParaRPr lang="en-US" dirty="0"/>
          </a:p>
          <a:p>
            <a:pPr marL="0" indent="0">
              <a:buNone/>
            </a:pPr>
            <a:endParaRPr lang="en-US" dirty="0"/>
          </a:p>
          <a:p>
            <a:pPr marL="0" indent="0">
              <a:buNone/>
            </a:pPr>
            <a:endParaRPr lang="en-US" dirty="0"/>
          </a:p>
        </p:txBody>
      </p:sp>
      <p:pic>
        <p:nvPicPr>
          <p:cNvPr id="4" name="Εικόνα 3">
            <a:extLst>
              <a:ext uri="{FF2B5EF4-FFF2-40B4-BE49-F238E27FC236}">
                <a16:creationId xmlns:a16="http://schemas.microsoft.com/office/drawing/2014/main" id="{FD29E748-3A27-4BD1-9993-87D0FACDFAD1}"/>
              </a:ext>
            </a:extLst>
          </p:cNvPr>
          <p:cNvPicPr>
            <a:picLocks noChangeAspect="1"/>
          </p:cNvPicPr>
          <p:nvPr/>
        </p:nvPicPr>
        <p:blipFill>
          <a:blip r:embed="rId5"/>
          <a:stretch>
            <a:fillRect/>
          </a:stretch>
        </p:blipFill>
        <p:spPr>
          <a:xfrm>
            <a:off x="4013200" y="3429000"/>
            <a:ext cx="2281190" cy="3300381"/>
          </a:xfrm>
          <a:prstGeom prst="rect">
            <a:avLst/>
          </a:prstGeom>
        </p:spPr>
      </p:pic>
    </p:spTree>
    <p:extLst>
      <p:ext uri="{BB962C8B-B14F-4D97-AF65-F5344CB8AC3E}">
        <p14:creationId xmlns:p14="http://schemas.microsoft.com/office/powerpoint/2010/main" val="156945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EB0ADFD-0699-425E-A090-3F32CFC3EB66}"/>
              </a:ext>
            </a:extLst>
          </p:cNvPr>
          <p:cNvSpPr>
            <a:spLocks noGrp="1"/>
          </p:cNvSpPr>
          <p:nvPr>
            <p:ph idx="1"/>
          </p:nvPr>
        </p:nvSpPr>
        <p:spPr>
          <a:xfrm>
            <a:off x="838200" y="127000"/>
            <a:ext cx="10515600" cy="6049963"/>
          </a:xfrm>
        </p:spPr>
        <p:txBody>
          <a:bodyPr>
            <a:normAutofit/>
          </a:bodyPr>
          <a:lstStyle/>
          <a:p>
            <a:pPr marL="0" indent="0">
              <a:buNone/>
            </a:pPr>
            <a:r>
              <a:rPr lang="el-GR" sz="3200" b="1" dirty="0">
                <a:latin typeface="Bookman Old Style" panose="02050604050505020204" pitchFamily="18" charset="0"/>
              </a:rPr>
              <a:t>Το τζούντο είναι ένα άθλημα που γυμνάζει το σώμα, ενώ παράλληλα καλλιεργεί τις νοητικές ικανότητες και τις ηθικές αξίες.</a:t>
            </a:r>
            <a:endParaRPr lang="en-US" sz="3200" b="1" dirty="0">
              <a:latin typeface="Bookman Old Style" panose="02050604050505020204" pitchFamily="18" charset="0"/>
            </a:endParaRPr>
          </a:p>
        </p:txBody>
      </p:sp>
      <p:pic>
        <p:nvPicPr>
          <p:cNvPr id="4" name="Εικόνα 3">
            <a:extLst>
              <a:ext uri="{FF2B5EF4-FFF2-40B4-BE49-F238E27FC236}">
                <a16:creationId xmlns:a16="http://schemas.microsoft.com/office/drawing/2014/main" id="{24CA089B-6C59-4251-ACF6-6F5CA73125A8}"/>
              </a:ext>
            </a:extLst>
          </p:cNvPr>
          <p:cNvPicPr>
            <a:picLocks noChangeAspect="1"/>
          </p:cNvPicPr>
          <p:nvPr/>
        </p:nvPicPr>
        <p:blipFill>
          <a:blip r:embed="rId2"/>
          <a:stretch>
            <a:fillRect/>
          </a:stretch>
        </p:blipFill>
        <p:spPr>
          <a:xfrm>
            <a:off x="2632074" y="1944014"/>
            <a:ext cx="6135273" cy="4380585"/>
          </a:xfrm>
          <a:prstGeom prst="rect">
            <a:avLst/>
          </a:prstGeom>
        </p:spPr>
      </p:pic>
    </p:spTree>
    <p:extLst>
      <p:ext uri="{BB962C8B-B14F-4D97-AF65-F5344CB8AC3E}">
        <p14:creationId xmlns:p14="http://schemas.microsoft.com/office/powerpoint/2010/main" val="3275450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E86A3C9-8ADE-4C94-9A67-41A45AB1537F}"/>
              </a:ext>
            </a:extLst>
          </p:cNvPr>
          <p:cNvSpPr>
            <a:spLocks noGrp="1"/>
          </p:cNvSpPr>
          <p:nvPr>
            <p:ph idx="1"/>
          </p:nvPr>
        </p:nvSpPr>
        <p:spPr>
          <a:xfrm>
            <a:off x="838200" y="254000"/>
            <a:ext cx="10515600" cy="5922963"/>
          </a:xfrm>
        </p:spPr>
        <p:txBody>
          <a:bodyPr>
            <a:normAutofit/>
          </a:bodyPr>
          <a:lstStyle/>
          <a:p>
            <a:pPr marL="0" indent="0">
              <a:buNone/>
            </a:pPr>
            <a:r>
              <a:rPr lang="el-GR" sz="3200" dirty="0">
                <a:latin typeface="Bookman Old Style" panose="02050604050505020204" pitchFamily="18" charset="0"/>
              </a:rPr>
              <a:t>Το τζούντο γεννήθηκε στην Ιαπωνία.</a:t>
            </a:r>
          </a:p>
          <a:p>
            <a:pPr marL="0" indent="0">
              <a:buNone/>
            </a:pPr>
            <a:r>
              <a:rPr lang="el-GR" sz="3200" dirty="0">
                <a:latin typeface="Bookman Old Style" panose="02050604050505020204" pitchFamily="18" charset="0"/>
              </a:rPr>
              <a:t>Σημαίνει </a:t>
            </a:r>
            <a:r>
              <a:rPr lang="el-GR" sz="3200" dirty="0">
                <a:solidFill>
                  <a:schemeClr val="accent5">
                    <a:lumMod val="75000"/>
                  </a:schemeClr>
                </a:solidFill>
                <a:latin typeface="Bookman Old Style" panose="02050604050505020204" pitchFamily="18" charset="0"/>
              </a:rPr>
              <a:t>ευγενής δρόμος.</a:t>
            </a:r>
          </a:p>
          <a:p>
            <a:pPr marL="0" indent="0">
              <a:buNone/>
            </a:pPr>
            <a:endParaRPr lang="en-US" sz="3200" dirty="0">
              <a:solidFill>
                <a:schemeClr val="accent5">
                  <a:lumMod val="75000"/>
                </a:schemeClr>
              </a:solidFill>
              <a:latin typeface="Bookman Old Style" panose="02050604050505020204" pitchFamily="18" charset="0"/>
            </a:endParaRPr>
          </a:p>
        </p:txBody>
      </p:sp>
      <p:pic>
        <p:nvPicPr>
          <p:cNvPr id="4" name="Εικόνα 3">
            <a:extLst>
              <a:ext uri="{FF2B5EF4-FFF2-40B4-BE49-F238E27FC236}">
                <a16:creationId xmlns:a16="http://schemas.microsoft.com/office/drawing/2014/main" id="{AF57011D-471B-4A37-9F09-CB24E51F0DBC}"/>
              </a:ext>
            </a:extLst>
          </p:cNvPr>
          <p:cNvPicPr>
            <a:picLocks noChangeAspect="1"/>
          </p:cNvPicPr>
          <p:nvPr/>
        </p:nvPicPr>
        <p:blipFill rotWithShape="1">
          <a:blip r:embed="rId2"/>
          <a:srcRect b="13634"/>
          <a:stretch/>
        </p:blipFill>
        <p:spPr>
          <a:xfrm>
            <a:off x="2362200" y="1872234"/>
            <a:ext cx="7037766" cy="4469829"/>
          </a:xfrm>
          <a:prstGeom prst="rect">
            <a:avLst/>
          </a:prstGeom>
        </p:spPr>
      </p:pic>
    </p:spTree>
    <p:extLst>
      <p:ext uri="{BB962C8B-B14F-4D97-AF65-F5344CB8AC3E}">
        <p14:creationId xmlns:p14="http://schemas.microsoft.com/office/powerpoint/2010/main" val="237893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F80A0749-3780-4D54-8208-7A01EE709A27}"/>
              </a:ext>
            </a:extLst>
          </p:cNvPr>
          <p:cNvSpPr>
            <a:spLocks noGrp="1"/>
          </p:cNvSpPr>
          <p:nvPr>
            <p:ph idx="1"/>
          </p:nvPr>
        </p:nvSpPr>
        <p:spPr>
          <a:xfrm>
            <a:off x="838200" y="127000"/>
            <a:ext cx="10515600" cy="6049963"/>
          </a:xfrm>
        </p:spPr>
        <p:txBody>
          <a:bodyPr/>
          <a:lstStyle/>
          <a:p>
            <a:pPr marL="0" indent="0">
              <a:buNone/>
            </a:pPr>
            <a:r>
              <a:rPr lang="el-GR" dirty="0">
                <a:latin typeface="Bookman Old Style" panose="02050604050505020204" pitchFamily="18" charset="0"/>
              </a:rPr>
              <a:t>Πατέρας του Τζούντο είναι ο </a:t>
            </a:r>
            <a:r>
              <a:rPr lang="el-GR" dirty="0">
                <a:solidFill>
                  <a:schemeClr val="accent5">
                    <a:lumMod val="75000"/>
                  </a:schemeClr>
                </a:solidFill>
                <a:latin typeface="Bookman Old Style" panose="02050604050505020204" pitchFamily="18" charset="0"/>
              </a:rPr>
              <a:t>Τζιγκόρο Κάνο</a:t>
            </a:r>
            <a:r>
              <a:rPr lang="el-GR" dirty="0">
                <a:latin typeface="Bookman Old Style" panose="02050604050505020204" pitchFamily="18" charset="0"/>
              </a:rPr>
              <a:t>. Γνώριζε πολύ καλά τη φυσική αγωγή και τις πολεμικές τέχνες.</a:t>
            </a:r>
          </a:p>
          <a:p>
            <a:pPr marL="0" indent="0">
              <a:buNone/>
            </a:pPr>
            <a:r>
              <a:rPr lang="el-GR" dirty="0">
                <a:latin typeface="Bookman Old Style" panose="02050604050505020204" pitchFamily="18" charset="0"/>
              </a:rPr>
              <a:t>Ο Τζιγκόρο Κάνο ήταν ένα παιδί αδύναμο σωματικά και κοντό. Οι συμμαθητές του τον αντιμετώπιζαν περιπαικτικά και τον κορόιδευαν. Θέλοντας να υπερασπιστεί τον εαυτό του ζήτησε από τον πατέρα του να του βρει δάσκαλο για να μάθει πολεμικές τέχνες. Ο πατέρας του αρνήθηκε.</a:t>
            </a:r>
          </a:p>
          <a:p>
            <a:pPr marL="0" indent="0">
              <a:buNone/>
            </a:pPr>
            <a:r>
              <a:rPr lang="el-GR" dirty="0">
                <a:latin typeface="Bookman Old Style" panose="02050604050505020204" pitchFamily="18" charset="0"/>
              </a:rPr>
              <a:t>Ο Τζιγκόρο αποφάσισε να βρει μόνος του δάσκαλο.</a:t>
            </a:r>
          </a:p>
          <a:p>
            <a:pPr marL="0" indent="0">
              <a:buNone/>
            </a:pPr>
            <a:r>
              <a:rPr lang="el-GR" dirty="0">
                <a:latin typeface="Bookman Old Style" panose="02050604050505020204" pitchFamily="18" charset="0"/>
              </a:rPr>
              <a:t>Τελικά ανέπτυξε μια νέα πολεμική τέχνη, το τζούντο.</a:t>
            </a:r>
          </a:p>
          <a:p>
            <a:pPr marL="0" indent="0">
              <a:buNone/>
            </a:pPr>
            <a:r>
              <a:rPr lang="el-GR" dirty="0">
                <a:latin typeface="Bookman Old Style" panose="02050604050505020204" pitchFamily="18" charset="0"/>
              </a:rPr>
              <a:t>Η νέα αυτή πολεμική τέχνη δεν έχτιζε μόνο ένα γερό σώμα. Καλλιεργούσε την πνευματική και ηθική πειθαρχία και έτσι το τζούντο έγινε ένας τρόπος ζωής.</a:t>
            </a:r>
          </a:p>
          <a:p>
            <a:pPr marL="0" indent="0">
              <a:buNone/>
            </a:pPr>
            <a:endParaRPr lang="en-US" dirty="0"/>
          </a:p>
        </p:txBody>
      </p:sp>
    </p:spTree>
    <p:extLst>
      <p:ext uri="{BB962C8B-B14F-4D97-AF65-F5344CB8AC3E}">
        <p14:creationId xmlns:p14="http://schemas.microsoft.com/office/powerpoint/2010/main" val="2046877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55CAC05-9EB4-453F-A70E-84205C95B450}"/>
              </a:ext>
            </a:extLst>
          </p:cNvPr>
          <p:cNvSpPr>
            <a:spLocks noGrp="1"/>
          </p:cNvSpPr>
          <p:nvPr>
            <p:ph idx="1"/>
          </p:nvPr>
        </p:nvSpPr>
        <p:spPr>
          <a:xfrm>
            <a:off x="838200" y="342900"/>
            <a:ext cx="10515600" cy="5834063"/>
          </a:xfrm>
        </p:spPr>
        <p:txBody>
          <a:bodyPr/>
          <a:lstStyle/>
          <a:p>
            <a:pPr marL="0" indent="0">
              <a:buNone/>
            </a:pPr>
            <a:r>
              <a:rPr lang="el-GR" dirty="0">
                <a:latin typeface="Bookman Old Style" panose="02050604050505020204" pitchFamily="18" charset="0"/>
              </a:rPr>
              <a:t>Το 1882 ο Τζιγκόρο Κάνο ίδρυσε το </a:t>
            </a:r>
            <a:r>
              <a:rPr lang="el-GR" dirty="0" err="1">
                <a:latin typeface="Bookman Old Style" panose="02050604050505020204" pitchFamily="18" charset="0"/>
              </a:rPr>
              <a:t>Kadokan</a:t>
            </a:r>
            <a:r>
              <a:rPr lang="el-GR" dirty="0">
                <a:latin typeface="Bookman Old Style" panose="02050604050505020204" pitchFamily="18" charset="0"/>
              </a:rPr>
              <a:t> </a:t>
            </a:r>
            <a:r>
              <a:rPr lang="el-GR" dirty="0" err="1">
                <a:latin typeface="Bookman Old Style" panose="02050604050505020204" pitchFamily="18" charset="0"/>
              </a:rPr>
              <a:t>Judo</a:t>
            </a:r>
            <a:r>
              <a:rPr lang="el-GR" dirty="0">
                <a:latin typeface="Bookman Old Style" panose="02050604050505020204" pitchFamily="18" charset="0"/>
              </a:rPr>
              <a:t> που σιγά-σιγά άρχισε να εξαπλώνεται σε ολόκληρη την Ιαπωνία. Το 1907 υπολογίζεται ότι είχε ήδη 10.000 αθλητές - μέλη. Στη συνέχεια άρχισε να διαδίδεται και στις Η.Π.Α.</a:t>
            </a:r>
          </a:p>
          <a:p>
            <a:pPr marL="0" indent="0">
              <a:buNone/>
            </a:pPr>
            <a:endParaRPr lang="en-US" dirty="0"/>
          </a:p>
        </p:txBody>
      </p:sp>
      <p:pic>
        <p:nvPicPr>
          <p:cNvPr id="4" name="Εικόνα 3">
            <a:extLst>
              <a:ext uri="{FF2B5EF4-FFF2-40B4-BE49-F238E27FC236}">
                <a16:creationId xmlns:a16="http://schemas.microsoft.com/office/drawing/2014/main" id="{BE042BA3-8FE0-48CB-981D-E15AF1FE9985}"/>
              </a:ext>
            </a:extLst>
          </p:cNvPr>
          <p:cNvPicPr>
            <a:picLocks noChangeAspect="1"/>
          </p:cNvPicPr>
          <p:nvPr/>
        </p:nvPicPr>
        <p:blipFill>
          <a:blip r:embed="rId2"/>
          <a:stretch>
            <a:fillRect/>
          </a:stretch>
        </p:blipFill>
        <p:spPr>
          <a:xfrm>
            <a:off x="8540750" y="2014537"/>
            <a:ext cx="3258388" cy="4043363"/>
          </a:xfrm>
          <a:prstGeom prst="rect">
            <a:avLst/>
          </a:prstGeom>
        </p:spPr>
      </p:pic>
      <p:pic>
        <p:nvPicPr>
          <p:cNvPr id="5" name="Εικόνα 4">
            <a:extLst>
              <a:ext uri="{FF2B5EF4-FFF2-40B4-BE49-F238E27FC236}">
                <a16:creationId xmlns:a16="http://schemas.microsoft.com/office/drawing/2014/main" id="{7262112F-31B6-45EC-AFA3-63A2CC8CE3BD}"/>
              </a:ext>
            </a:extLst>
          </p:cNvPr>
          <p:cNvPicPr>
            <a:picLocks noChangeAspect="1"/>
          </p:cNvPicPr>
          <p:nvPr/>
        </p:nvPicPr>
        <p:blipFill>
          <a:blip r:embed="rId3"/>
          <a:stretch>
            <a:fillRect/>
          </a:stretch>
        </p:blipFill>
        <p:spPr>
          <a:xfrm>
            <a:off x="1431088" y="2165349"/>
            <a:ext cx="3258387" cy="4206281"/>
          </a:xfrm>
          <a:prstGeom prst="rect">
            <a:avLst/>
          </a:prstGeom>
        </p:spPr>
      </p:pic>
    </p:spTree>
    <p:extLst>
      <p:ext uri="{BB962C8B-B14F-4D97-AF65-F5344CB8AC3E}">
        <p14:creationId xmlns:p14="http://schemas.microsoft.com/office/powerpoint/2010/main" val="24646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DE9F8C1-A610-465B-86DF-2ED39C84CB68}"/>
              </a:ext>
            </a:extLst>
          </p:cNvPr>
          <p:cNvSpPr>
            <a:spLocks noGrp="1"/>
          </p:cNvSpPr>
          <p:nvPr>
            <p:ph idx="1"/>
          </p:nvPr>
        </p:nvSpPr>
        <p:spPr>
          <a:xfrm>
            <a:off x="838200" y="266700"/>
            <a:ext cx="10515600" cy="5910263"/>
          </a:xfrm>
        </p:spPr>
        <p:txBody>
          <a:bodyPr>
            <a:normAutofit/>
          </a:bodyPr>
          <a:lstStyle/>
          <a:p>
            <a:pPr marL="0" indent="0">
              <a:buNone/>
            </a:pPr>
            <a:r>
              <a:rPr lang="el-GR" sz="2400" dirty="0">
                <a:latin typeface="Bookman Old Style" panose="02050604050505020204" pitchFamily="18" charset="0"/>
              </a:rPr>
              <a:t>Το 1964 το Τζούντο μπαίνει για πρώτη φορά στους Ολυμπιακούς αγώνες, ενώ το 1992 μπαίνει το τζούντο γυναικών.</a:t>
            </a:r>
          </a:p>
          <a:p>
            <a:pPr marL="0" indent="0">
              <a:buNone/>
            </a:pPr>
            <a:r>
              <a:rPr lang="el-GR" sz="2400" dirty="0">
                <a:latin typeface="Bookman Old Style" panose="02050604050505020204" pitchFamily="18" charset="0"/>
              </a:rPr>
              <a:t>Παρόλο που έχουν γίνει κάποιες </a:t>
            </a:r>
            <a:r>
              <a:rPr lang="el-GR" sz="2400" dirty="0" err="1">
                <a:latin typeface="Bookman Old Style" panose="02050604050505020204" pitchFamily="18" charset="0"/>
              </a:rPr>
              <a:t>μικροαλλαγές</a:t>
            </a:r>
            <a:r>
              <a:rPr lang="el-GR" sz="2400" dirty="0">
                <a:latin typeface="Bookman Old Style" panose="02050604050505020204" pitchFamily="18" charset="0"/>
              </a:rPr>
              <a:t> στους κανονισμούς, το άθλημα παραμένει όπως το δημιούργησε ο Τζιγκόρο Κάνο.</a:t>
            </a:r>
            <a:endParaRPr lang="en-US" sz="2400" dirty="0">
              <a:latin typeface="Bookman Old Style" panose="02050604050505020204" pitchFamily="18" charset="0"/>
            </a:endParaRPr>
          </a:p>
        </p:txBody>
      </p:sp>
      <p:pic>
        <p:nvPicPr>
          <p:cNvPr id="4" name="Εικόνα 3">
            <a:extLst>
              <a:ext uri="{FF2B5EF4-FFF2-40B4-BE49-F238E27FC236}">
                <a16:creationId xmlns:a16="http://schemas.microsoft.com/office/drawing/2014/main" id="{357C4FF0-FF53-451C-852F-845E21BACDB6}"/>
              </a:ext>
            </a:extLst>
          </p:cNvPr>
          <p:cNvPicPr>
            <a:picLocks noChangeAspect="1"/>
          </p:cNvPicPr>
          <p:nvPr/>
        </p:nvPicPr>
        <p:blipFill>
          <a:blip r:embed="rId2"/>
          <a:stretch>
            <a:fillRect/>
          </a:stretch>
        </p:blipFill>
        <p:spPr>
          <a:xfrm>
            <a:off x="469900" y="2213062"/>
            <a:ext cx="5954142" cy="4517938"/>
          </a:xfrm>
          <a:prstGeom prst="rect">
            <a:avLst/>
          </a:prstGeom>
        </p:spPr>
      </p:pic>
      <p:pic>
        <p:nvPicPr>
          <p:cNvPr id="5" name="Εικόνα 4">
            <a:extLst>
              <a:ext uri="{FF2B5EF4-FFF2-40B4-BE49-F238E27FC236}">
                <a16:creationId xmlns:a16="http://schemas.microsoft.com/office/drawing/2014/main" id="{870F07CC-AA2B-4E40-9029-8BBE39ED8E20}"/>
              </a:ext>
            </a:extLst>
          </p:cNvPr>
          <p:cNvPicPr>
            <a:picLocks noChangeAspect="1"/>
          </p:cNvPicPr>
          <p:nvPr/>
        </p:nvPicPr>
        <p:blipFill>
          <a:blip r:embed="rId3"/>
          <a:stretch>
            <a:fillRect/>
          </a:stretch>
        </p:blipFill>
        <p:spPr>
          <a:xfrm>
            <a:off x="6629400" y="2628900"/>
            <a:ext cx="5283200" cy="3962400"/>
          </a:xfrm>
          <a:prstGeom prst="rect">
            <a:avLst/>
          </a:prstGeom>
        </p:spPr>
      </p:pic>
    </p:spTree>
    <p:extLst>
      <p:ext uri="{BB962C8B-B14F-4D97-AF65-F5344CB8AC3E}">
        <p14:creationId xmlns:p14="http://schemas.microsoft.com/office/powerpoint/2010/main" val="563605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7086C6D-017F-4771-B523-F84356ADB733}"/>
              </a:ext>
            </a:extLst>
          </p:cNvPr>
          <p:cNvSpPr>
            <a:spLocks noGrp="1"/>
          </p:cNvSpPr>
          <p:nvPr>
            <p:ph idx="1"/>
          </p:nvPr>
        </p:nvSpPr>
        <p:spPr>
          <a:xfrm>
            <a:off x="838200" y="190500"/>
            <a:ext cx="10515600" cy="5986463"/>
          </a:xfrm>
        </p:spPr>
        <p:txBody>
          <a:bodyPr/>
          <a:lstStyle/>
          <a:p>
            <a:pPr marL="0" indent="0">
              <a:buNone/>
            </a:pPr>
            <a:r>
              <a:rPr lang="el-GR" dirty="0">
                <a:latin typeface="Bookman Old Style" panose="02050604050505020204" pitchFamily="18" charset="0"/>
              </a:rPr>
              <a:t>Οι δύο αθλητές του τζούντο ονομάζονται </a:t>
            </a:r>
            <a:r>
              <a:rPr lang="el-GR" b="1" dirty="0" err="1">
                <a:solidFill>
                  <a:srgbClr val="FF0000"/>
                </a:solidFill>
                <a:latin typeface="Bookman Old Style" panose="02050604050505020204" pitchFamily="18" charset="0"/>
              </a:rPr>
              <a:t>τζουντόκα</a:t>
            </a:r>
            <a:r>
              <a:rPr lang="el-GR" b="1" dirty="0">
                <a:solidFill>
                  <a:srgbClr val="FF0000"/>
                </a:solidFill>
                <a:latin typeface="Bookman Old Style" panose="02050604050505020204" pitchFamily="18" charset="0"/>
              </a:rPr>
              <a:t>.</a:t>
            </a:r>
          </a:p>
          <a:p>
            <a:pPr marL="0" indent="0">
              <a:buNone/>
            </a:pPr>
            <a:r>
              <a:rPr lang="el-GR" dirty="0">
                <a:latin typeface="Bookman Old Style" panose="02050604050505020204" pitchFamily="18" charset="0"/>
              </a:rPr>
              <a:t>Φορούν ο ένας μπλε και ο άλλος άσπρη στολή που ονομάζεται </a:t>
            </a:r>
            <a:r>
              <a:rPr lang="el-GR" b="1" dirty="0" err="1">
                <a:solidFill>
                  <a:srgbClr val="FF0000"/>
                </a:solidFill>
                <a:latin typeface="Bookman Old Style" panose="02050604050505020204" pitchFamily="18" charset="0"/>
              </a:rPr>
              <a:t>τζουντόγκι</a:t>
            </a:r>
            <a:r>
              <a:rPr lang="el-GR" b="1" dirty="0">
                <a:solidFill>
                  <a:srgbClr val="FF0000"/>
                </a:solidFill>
                <a:latin typeface="Bookman Old Style" panose="02050604050505020204" pitchFamily="18" charset="0"/>
              </a:rPr>
              <a:t>.</a:t>
            </a:r>
          </a:p>
          <a:p>
            <a:pPr marL="0" indent="0">
              <a:buNone/>
            </a:pPr>
            <a:r>
              <a:rPr lang="el-GR" dirty="0">
                <a:latin typeface="Bookman Old Style" panose="02050604050505020204" pitchFamily="18" charset="0"/>
              </a:rPr>
              <a:t>Αγωνίζονται για τέσσερα λεπτά.</a:t>
            </a:r>
          </a:p>
          <a:p>
            <a:pPr marL="0" indent="0">
              <a:buNone/>
            </a:pPr>
            <a:endParaRPr lang="el-GR" dirty="0"/>
          </a:p>
        </p:txBody>
      </p:sp>
      <p:pic>
        <p:nvPicPr>
          <p:cNvPr id="4" name="Εικόνα 3">
            <a:extLst>
              <a:ext uri="{FF2B5EF4-FFF2-40B4-BE49-F238E27FC236}">
                <a16:creationId xmlns:a16="http://schemas.microsoft.com/office/drawing/2014/main" id="{304498AB-A468-49F9-B093-743AD0719FE5}"/>
              </a:ext>
            </a:extLst>
          </p:cNvPr>
          <p:cNvPicPr>
            <a:picLocks noChangeAspect="1"/>
          </p:cNvPicPr>
          <p:nvPr/>
        </p:nvPicPr>
        <p:blipFill>
          <a:blip r:embed="rId2"/>
          <a:stretch>
            <a:fillRect/>
          </a:stretch>
        </p:blipFill>
        <p:spPr>
          <a:xfrm>
            <a:off x="3416300" y="2146300"/>
            <a:ext cx="4210050" cy="4210050"/>
          </a:xfrm>
          <a:prstGeom prst="rect">
            <a:avLst/>
          </a:prstGeom>
        </p:spPr>
      </p:pic>
    </p:spTree>
    <p:extLst>
      <p:ext uri="{BB962C8B-B14F-4D97-AF65-F5344CB8AC3E}">
        <p14:creationId xmlns:p14="http://schemas.microsoft.com/office/powerpoint/2010/main" val="393330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6F5972C-47D4-4626-B5F6-54A38A1FEA12}"/>
              </a:ext>
            </a:extLst>
          </p:cNvPr>
          <p:cNvSpPr>
            <a:spLocks noGrp="1"/>
          </p:cNvSpPr>
          <p:nvPr>
            <p:ph idx="1"/>
          </p:nvPr>
        </p:nvSpPr>
        <p:spPr>
          <a:xfrm>
            <a:off x="838200" y="355600"/>
            <a:ext cx="10515600" cy="5821363"/>
          </a:xfrm>
        </p:spPr>
        <p:txBody>
          <a:bodyPr/>
          <a:lstStyle/>
          <a:p>
            <a:pPr marL="0" indent="0">
              <a:buNone/>
            </a:pPr>
            <a:r>
              <a:rPr lang="el-GR" sz="3200" dirty="0">
                <a:latin typeface="Bookman Old Style" panose="02050604050505020204" pitchFamily="18" charset="0"/>
              </a:rPr>
              <a:t>Το παιχνίδι διευθύνεται τον διαιτητή και δύο κριτές.</a:t>
            </a:r>
          </a:p>
          <a:p>
            <a:pPr marL="0" indent="0">
              <a:buNone/>
            </a:pPr>
            <a:endParaRPr lang="en-US" dirty="0"/>
          </a:p>
        </p:txBody>
      </p:sp>
      <p:pic>
        <p:nvPicPr>
          <p:cNvPr id="4" name="Εικόνα 3">
            <a:extLst>
              <a:ext uri="{FF2B5EF4-FFF2-40B4-BE49-F238E27FC236}">
                <a16:creationId xmlns:a16="http://schemas.microsoft.com/office/drawing/2014/main" id="{D23180AA-9B33-48C8-98EB-3837C0D1E97A}"/>
              </a:ext>
            </a:extLst>
          </p:cNvPr>
          <p:cNvPicPr>
            <a:picLocks noChangeAspect="1"/>
          </p:cNvPicPr>
          <p:nvPr/>
        </p:nvPicPr>
        <p:blipFill>
          <a:blip r:embed="rId2"/>
          <a:stretch>
            <a:fillRect/>
          </a:stretch>
        </p:blipFill>
        <p:spPr>
          <a:xfrm>
            <a:off x="1866900" y="2159254"/>
            <a:ext cx="7232650" cy="2820734"/>
          </a:xfrm>
          <a:prstGeom prst="rect">
            <a:avLst/>
          </a:prstGeom>
        </p:spPr>
      </p:pic>
    </p:spTree>
    <p:extLst>
      <p:ext uri="{BB962C8B-B14F-4D97-AF65-F5344CB8AC3E}">
        <p14:creationId xmlns:p14="http://schemas.microsoft.com/office/powerpoint/2010/main" val="1441743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520836D-FEEF-4B5B-A0E8-CF9E378E92CC}"/>
              </a:ext>
            </a:extLst>
          </p:cNvPr>
          <p:cNvSpPr>
            <a:spLocks noGrp="1"/>
          </p:cNvSpPr>
          <p:nvPr>
            <p:ph idx="1"/>
          </p:nvPr>
        </p:nvSpPr>
        <p:spPr>
          <a:xfrm>
            <a:off x="838200" y="279400"/>
            <a:ext cx="10515600" cy="5897563"/>
          </a:xfrm>
        </p:spPr>
        <p:txBody>
          <a:bodyPr/>
          <a:lstStyle/>
          <a:p>
            <a:pPr marL="0" indent="0">
              <a:buNone/>
            </a:pPr>
            <a:r>
              <a:rPr lang="el-GR" dirty="0">
                <a:latin typeface="Bookman Old Style" panose="02050604050505020204" pitchFamily="18" charset="0"/>
              </a:rPr>
              <a:t>Ένας αθλητής αναδεικνύεται νικητής αμέσως όταν πάρει </a:t>
            </a:r>
            <a:r>
              <a:rPr lang="el-GR" b="1" dirty="0" err="1">
                <a:solidFill>
                  <a:srgbClr val="FF0000"/>
                </a:solidFill>
                <a:latin typeface="Bookman Old Style" panose="02050604050505020204" pitchFamily="18" charset="0"/>
              </a:rPr>
              <a:t>ippon</a:t>
            </a:r>
            <a:r>
              <a:rPr lang="el-GR" dirty="0">
                <a:latin typeface="Bookman Old Style" panose="02050604050505020204" pitchFamily="18" charset="0"/>
              </a:rPr>
              <a:t> (ένας βαθμός = 10 πόντοι) πραγματοποιώντας μία επιτυχημένη τεχνική με την οποία ρίχνει τον αντίπαλό του στο έδαφος κάτι που σημαίνει ότι τελειώνει ο αγώνας. </a:t>
            </a:r>
            <a:endParaRPr lang="en-US" dirty="0">
              <a:latin typeface="Bookman Old Style" panose="02050604050505020204" pitchFamily="18" charset="0"/>
            </a:endParaRPr>
          </a:p>
          <a:p>
            <a:pPr marL="0" indent="0">
              <a:buNone/>
            </a:pPr>
            <a:r>
              <a:rPr lang="en-US" sz="1800" dirty="0">
                <a:latin typeface="Bookman Old Style" panose="02050604050505020204" pitchFamily="18" charset="0"/>
              </a:rPr>
              <a:t>https://www.youtube.com/watch?v=pQJrgIOplFo</a:t>
            </a:r>
            <a:endParaRPr lang="el-GR" sz="1800" dirty="0">
              <a:latin typeface="Bookman Old Style" panose="02050604050505020204" pitchFamily="18" charset="0"/>
            </a:endParaRPr>
          </a:p>
          <a:p>
            <a:pPr marL="0" indent="0">
              <a:buNone/>
            </a:pPr>
            <a:r>
              <a:rPr lang="el-GR" dirty="0">
                <a:latin typeface="Bookman Old Style" panose="02050604050505020204" pitchFamily="18" charset="0"/>
              </a:rPr>
              <a:t>Υπάρχουν τεχνικές, οι οποίες αξιολογούνται με μικρότερης αξίας βαθμούς όπως </a:t>
            </a:r>
            <a:r>
              <a:rPr lang="el-GR" b="1" dirty="0" err="1">
                <a:solidFill>
                  <a:srgbClr val="FF0000"/>
                </a:solidFill>
                <a:latin typeface="Bookman Old Style" panose="02050604050505020204" pitchFamily="18" charset="0"/>
              </a:rPr>
              <a:t>waza-ari</a:t>
            </a:r>
            <a:r>
              <a:rPr lang="el-GR" dirty="0">
                <a:latin typeface="Bookman Old Style" panose="02050604050505020204" pitchFamily="18" charset="0"/>
              </a:rPr>
              <a:t> (7 πόντοι), </a:t>
            </a:r>
            <a:r>
              <a:rPr lang="el-GR" b="1" dirty="0" err="1">
                <a:solidFill>
                  <a:srgbClr val="FF0000"/>
                </a:solidFill>
                <a:latin typeface="Bookman Old Style" panose="02050604050505020204" pitchFamily="18" charset="0"/>
              </a:rPr>
              <a:t>yuko</a:t>
            </a:r>
            <a:r>
              <a:rPr lang="el-GR" dirty="0">
                <a:latin typeface="Bookman Old Style" panose="02050604050505020204" pitchFamily="18" charset="0"/>
              </a:rPr>
              <a:t> (5 πόντοι) και </a:t>
            </a:r>
            <a:r>
              <a:rPr lang="el-GR" b="1" dirty="0" err="1">
                <a:solidFill>
                  <a:srgbClr val="FF0000"/>
                </a:solidFill>
                <a:latin typeface="Bookman Old Style" panose="02050604050505020204" pitchFamily="18" charset="0"/>
              </a:rPr>
              <a:t>koka</a:t>
            </a:r>
            <a:r>
              <a:rPr lang="el-GR" dirty="0">
                <a:latin typeface="Bookman Old Style" panose="02050604050505020204" pitchFamily="18" charset="0"/>
              </a:rPr>
              <a:t> (3 πόντοι).</a:t>
            </a:r>
            <a:endParaRPr lang="en-US" dirty="0">
              <a:latin typeface="Bookman Old Style" panose="02050604050505020204" pitchFamily="18" charset="0"/>
            </a:endParaRPr>
          </a:p>
          <a:p>
            <a:pPr marL="0" indent="0">
              <a:buNone/>
            </a:pPr>
            <a:r>
              <a:rPr lang="en-US" sz="1800" dirty="0">
                <a:latin typeface="Bookman Old Style" panose="02050604050505020204" pitchFamily="18" charset="0"/>
              </a:rPr>
              <a:t>https://www.youtube.com/results?search_query=wazari+judo</a:t>
            </a:r>
            <a:endParaRPr lang="el-GR" sz="1800" dirty="0">
              <a:latin typeface="Bookman Old Style" panose="02050604050505020204" pitchFamily="18" charset="0"/>
            </a:endParaRPr>
          </a:p>
          <a:p>
            <a:pPr marL="0" indent="0">
              <a:buNone/>
            </a:pPr>
            <a:r>
              <a:rPr lang="el-GR" dirty="0">
                <a:latin typeface="Bookman Old Style" panose="02050604050505020204" pitchFamily="18" charset="0"/>
              </a:rPr>
              <a:t>Σε περίπτωση που δεν επιτευχθεί </a:t>
            </a:r>
            <a:r>
              <a:rPr lang="el-GR" dirty="0" err="1">
                <a:latin typeface="Bookman Old Style" panose="02050604050505020204" pitchFamily="18" charset="0"/>
              </a:rPr>
              <a:t>ippon</a:t>
            </a:r>
            <a:r>
              <a:rPr lang="el-GR" dirty="0">
                <a:latin typeface="Bookman Old Style" panose="02050604050505020204" pitchFamily="18" charset="0"/>
              </a:rPr>
              <a:t>, νικητής αναδεικνύεται ο αθλητής που έχει τον μεγαλύτερης αξίας βαθμό, μετά το πέρας των πέντε λεπτών.</a:t>
            </a:r>
            <a:endParaRPr lang="en-US" dirty="0">
              <a:latin typeface="Bookman Old Style" panose="02050604050505020204" pitchFamily="18" charset="0"/>
            </a:endParaRPr>
          </a:p>
        </p:txBody>
      </p:sp>
    </p:spTree>
    <p:extLst>
      <p:ext uri="{BB962C8B-B14F-4D97-AF65-F5344CB8AC3E}">
        <p14:creationId xmlns:p14="http://schemas.microsoft.com/office/powerpoint/2010/main" val="191255697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569</Words>
  <Application>Microsoft Office PowerPoint</Application>
  <PresentationFormat>Ευρεία οθόνη</PresentationFormat>
  <Paragraphs>39</Paragraphs>
  <Slides>13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13</vt:i4>
      </vt:variant>
    </vt:vector>
  </HeadingPairs>
  <TitlesOfParts>
    <vt:vector size="18" baseType="lpstr">
      <vt:lpstr>Arial</vt:lpstr>
      <vt:lpstr>Bookman Old Style</vt:lpstr>
      <vt:lpstr>Calibri</vt:lpstr>
      <vt:lpstr>Calibri Light</vt:lpstr>
      <vt:lpstr>Θέμα του Office</vt:lpstr>
      <vt:lpstr>Τζούντο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Τζούντο</dc:title>
  <dc:creator>User</dc:creator>
  <cp:lastModifiedBy>User</cp:lastModifiedBy>
  <cp:revision>8</cp:revision>
  <dcterms:created xsi:type="dcterms:W3CDTF">2020-12-03T08:57:12Z</dcterms:created>
  <dcterms:modified xsi:type="dcterms:W3CDTF">2020-12-03T09:55:44Z</dcterms:modified>
</cp:coreProperties>
</file>